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5"/>
  </p:notesMasterIdLst>
  <p:handoutMasterIdLst>
    <p:handoutMasterId r:id="rId16"/>
  </p:handoutMasterIdLst>
  <p:sldIdLst>
    <p:sldId id="265" r:id="rId5"/>
    <p:sldId id="266" r:id="rId6"/>
    <p:sldId id="259" r:id="rId7"/>
    <p:sldId id="260" r:id="rId8"/>
    <p:sldId id="264" r:id="rId9"/>
    <p:sldId id="268" r:id="rId10"/>
    <p:sldId id="262" r:id="rId11"/>
    <p:sldId id="263" r:id="rId12"/>
    <p:sldId id="261" r:id="rId13"/>
    <p:sldId id="269" r:id="rId14"/>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amloze sectie" id="{315C0D7C-CD58-B84F-950A-C5030F415C45}">
          <p14:sldIdLst>
            <p14:sldId id="265"/>
            <p14:sldId id="266"/>
            <p14:sldId id="259"/>
            <p14:sldId id="260"/>
            <p14:sldId id="264"/>
            <p14:sldId id="268"/>
            <p14:sldId id="262"/>
            <p14:sldId id="263"/>
            <p14:sldId id="261"/>
            <p14:sldId id="2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54"/>
    <a:srgbClr val="0044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32" autoAdjust="0"/>
  </p:normalViewPr>
  <p:slideViewPr>
    <p:cSldViewPr snapToGrid="0" snapToObjects="1">
      <p:cViewPr>
        <p:scale>
          <a:sx n="125" d="100"/>
          <a:sy n="125" d="100"/>
        </p:scale>
        <p:origin x="1170"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9" d="100"/>
          <a:sy n="89" d="100"/>
        </p:scale>
        <p:origin x="-3042"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latin typeface="Segoe UI" panose="020B0502040204020203" pitchFamily="34" charset="0"/>
              <a:cs typeface="Segoe UI" panose="020B0502040204020203" pitchFamily="34" charset="0"/>
            </a:endParaRPr>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EA9899-C738-A341-BA28-4520E19E1D62}" type="datetime1">
              <a:rPr lang="nl-NL" smtClean="0">
                <a:latin typeface="Segoe UI" panose="020B0502040204020203" pitchFamily="34" charset="0"/>
                <a:cs typeface="Segoe UI" panose="020B0502040204020203" pitchFamily="34" charset="0"/>
              </a:rPr>
              <a:t>6-10-2020</a:t>
            </a:fld>
            <a:endParaRPr lang="nl-NL">
              <a:latin typeface="Segoe UI" panose="020B0502040204020203" pitchFamily="34" charset="0"/>
              <a:cs typeface="Segoe UI" panose="020B0502040204020203" pitchFamily="34" charset="0"/>
            </a:endParaRPr>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latin typeface="Segoe UI" panose="020B0502040204020203" pitchFamily="34" charset="0"/>
              <a:cs typeface="Segoe UI" panose="020B0502040204020203" pitchFamily="34" charset="0"/>
            </a:endParaRPr>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0FFB67-E022-4840-9EA8-106074B1C557}" type="slidenum">
              <a:rPr lang="nl-NL" smtClean="0">
                <a:latin typeface="Segoe UI" panose="020B0502040204020203" pitchFamily="34" charset="0"/>
                <a:cs typeface="Segoe UI" panose="020B0502040204020203" pitchFamily="34" charset="0"/>
              </a:rPr>
              <a:t>‹nr.›</a:t>
            </a:fld>
            <a:endParaRPr lang="nl-N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47841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anose="020B0502040204020203" pitchFamily="34" charset="0"/>
                <a:cs typeface="Segoe UI" panose="020B0502040204020203" pitchFamily="34" charset="0"/>
              </a:defRPr>
            </a:lvl1pPr>
          </a:lstStyle>
          <a:p>
            <a:endParaRPr lang="nl-NL" dirty="0"/>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anose="020B0502040204020203" pitchFamily="34" charset="0"/>
                <a:cs typeface="Segoe UI" panose="020B0502040204020203" pitchFamily="34" charset="0"/>
              </a:defRPr>
            </a:lvl1pPr>
          </a:lstStyle>
          <a:p>
            <a:fld id="{6EF727FA-D260-4449-8089-C2508C86E65A}" type="datetime1">
              <a:rPr lang="nl-NL" smtClean="0"/>
              <a:pPr/>
              <a:t>6-10-2020</a:t>
            </a:fld>
            <a:endParaRPr lang="nl-NL" dirty="0"/>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egoe UI" panose="020B0502040204020203" pitchFamily="34" charset="0"/>
                <a:cs typeface="Segoe UI" panose="020B0502040204020203" pitchFamily="34" charset="0"/>
              </a:defRPr>
            </a:lvl1pPr>
          </a:lstStyle>
          <a:p>
            <a:endParaRPr lang="nl-NL" dirty="0"/>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egoe UI" panose="020B0502040204020203" pitchFamily="34" charset="0"/>
                <a:cs typeface="Segoe UI" panose="020B0502040204020203" pitchFamily="34" charset="0"/>
              </a:defRPr>
            </a:lvl1pPr>
          </a:lstStyle>
          <a:p>
            <a:fld id="{85599CD9-3551-B846-AB2D-2087DF797B1F}" type="slidenum">
              <a:rPr lang="nl-NL" smtClean="0"/>
              <a:pPr/>
              <a:t>‹nr.›</a:t>
            </a:fld>
            <a:endParaRPr lang="nl-NL" dirty="0"/>
          </a:p>
        </p:txBody>
      </p:sp>
    </p:spTree>
    <p:extLst>
      <p:ext uri="{BB962C8B-B14F-4D97-AF65-F5344CB8AC3E}">
        <p14:creationId xmlns:p14="http://schemas.microsoft.com/office/powerpoint/2010/main" val="27647257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1pPr>
    <a:lvl2pPr marL="457200" algn="l" defTabSz="4572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2pPr>
    <a:lvl3pPr marL="914400" algn="l" defTabSz="4572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3pPr>
    <a:lvl4pPr marL="1371600" algn="l" defTabSz="4572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4pPr>
    <a:lvl5pPr marL="1828800" algn="l" defTabSz="457200" rtl="0" eaLnBrk="1" latinLnBrk="0" hangingPunct="1">
      <a:defRPr sz="1200" kern="1200">
        <a:solidFill>
          <a:schemeClr val="tx1"/>
        </a:solidFill>
        <a:latin typeface="Segoe UI" panose="020B0502040204020203" pitchFamily="34" charset="0"/>
        <a:ea typeface="+mn-ea"/>
        <a:cs typeface="Segoe UI" panose="020B0502040204020203"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smtClean="0"/>
              <a:t>Het is niet zwart-wit, er zitten tinten/aspecten in van heel zwart naar heel licht grijs.  Dus alles wat ik hier benoem kan ‘n signaal zijn van, MAAR hoeft niet!!!</a:t>
            </a:r>
          </a:p>
          <a:p>
            <a:endParaRPr lang="nl-NL" dirty="0" smtClean="0"/>
          </a:p>
          <a:p>
            <a:pPr marL="0" indent="0">
              <a:buNone/>
            </a:pPr>
            <a:r>
              <a:rPr lang="nl-NL" dirty="0" smtClean="0"/>
              <a:t>   Psychisch signalen</a:t>
            </a:r>
          </a:p>
          <a:p>
            <a:pPr marL="0" indent="0">
              <a:buNone/>
            </a:pPr>
            <a:r>
              <a:rPr lang="nl-NL" dirty="0" smtClean="0"/>
              <a:t>Dan heb ik het over schelden, dreigen en schreeuwen om frustratie te uiten, over bijvoorbeeld gebrek aan respons of blijken van waardering vd oudere. Andere voorbeelden zijn dat de oudere het goed praat wat er met hem/haar is gebeurd. Of dat de oudere bang is voor bepaalde situaties of personen</a:t>
            </a:r>
          </a:p>
          <a:p>
            <a:endParaRPr lang="nl-NL" dirty="0" smtClean="0"/>
          </a:p>
          <a:p>
            <a:r>
              <a:rPr lang="nl-NL" dirty="0" smtClean="0"/>
              <a:t>Bij Lichamelijk signalen</a:t>
            </a:r>
          </a:p>
          <a:p>
            <a:pPr marL="0" indent="0">
              <a:buNone/>
            </a:pPr>
            <a:r>
              <a:rPr lang="nl-NL" dirty="0" smtClean="0"/>
              <a:t>Heb ik het over kneuzingen, schrammen of striemen (door bijv. vastbinden). Maar ook verkeerd gebruik van medicijnen om de oudere rustig te houden, wat versuffing tot gevolg kan hebben, ook dat is ’n vorm van lichamelijke mishandeling.</a:t>
            </a:r>
          </a:p>
          <a:p>
            <a:pPr marL="0" indent="0">
              <a:buNone/>
            </a:pPr>
            <a:endParaRPr lang="nl-NL" dirty="0" smtClean="0"/>
          </a:p>
          <a:p>
            <a:r>
              <a:rPr lang="nl-NL" dirty="0" smtClean="0"/>
              <a:t>Verwaarlozing </a:t>
            </a:r>
          </a:p>
          <a:p>
            <a:pPr marL="0" indent="0">
              <a:buNone/>
            </a:pPr>
            <a:r>
              <a:rPr lang="nl-NL" dirty="0" smtClean="0"/>
              <a:t>kan blijken uit ondervoeding, uitdroging, slechte hygiëne of wonden als gevolg van doorliggen. Bijv. een mantelzorger kan door uitputting niet meer tegemoetkomen aan de emotionele en fysieke behoeften van de oudere. Goed bedoelde zorg kan zo omslaan in verwaarlozing.</a:t>
            </a:r>
          </a:p>
          <a:p>
            <a:endParaRPr lang="nl-NL" dirty="0" smtClean="0"/>
          </a:p>
          <a:p>
            <a:r>
              <a:rPr lang="nl-NL" dirty="0" smtClean="0"/>
              <a:t>Schending van rechten</a:t>
            </a:r>
          </a:p>
          <a:p>
            <a:pPr marL="0" indent="0">
              <a:buNone/>
            </a:pPr>
            <a:r>
              <a:rPr lang="nl-NL" dirty="0" smtClean="0"/>
              <a:t>Wanneer mantelzorgers een oudere niet betrekken bij besluiten over haar/zijn leven of over het hoofd van de oudere heen spreken, tast dit het zelfbeschikkingsrecht van het oudere aan. Voorbeelden zijn het achterhouden van persoonlijke post, bezoekers wegsturen of de oudere verhinderen het huis te verlaten.</a:t>
            </a:r>
          </a:p>
          <a:p>
            <a:pPr marL="0" indent="0">
              <a:buNone/>
            </a:pPr>
            <a:endParaRPr lang="nl-NL" dirty="0" smtClean="0"/>
          </a:p>
          <a:p>
            <a:pPr marL="0" indent="0">
              <a:buNone/>
            </a:pPr>
            <a:r>
              <a:rPr lang="nl-NL" sz="1200" dirty="0" smtClean="0"/>
              <a:t>En terwijl de term financieel misbruik een opzet aangeeft, kan de hier genoemde vorm, het financieel aan banden leggen van een oudere, een vorm zijn van ontspoorde mantelzorg.</a:t>
            </a:r>
          </a:p>
          <a:p>
            <a:pPr marL="0" indent="0">
              <a:buNone/>
            </a:pPr>
            <a:endParaRPr lang="nl-NL" sz="1200" dirty="0" smtClean="0"/>
          </a:p>
          <a:p>
            <a:pPr marL="0" indent="0">
              <a:buNone/>
            </a:pPr>
            <a:r>
              <a:rPr lang="nl-NL" sz="1200" dirty="0" smtClean="0"/>
              <a:t>Een signaal is ook wanneer ‘n mantelzorger er overbelast uitziet. </a:t>
            </a:r>
          </a:p>
          <a:p>
            <a:pPr marL="0" indent="0">
              <a:buNone/>
            </a:pPr>
            <a:endParaRPr lang="nl-NL" sz="1200" dirty="0" smtClean="0"/>
          </a:p>
          <a:p>
            <a:pPr marL="0" indent="0">
              <a:buNone/>
            </a:pPr>
            <a:r>
              <a:rPr lang="nl-NL" sz="1200" dirty="0" smtClean="0"/>
              <a:t>In 85% vd gevallen is ‘n familielid de pleger van de </a:t>
            </a:r>
            <a:r>
              <a:rPr lang="nl-NL" sz="1200" dirty="0" err="1" smtClean="0"/>
              <a:t>Mis-handeling</a:t>
            </a:r>
            <a:r>
              <a:rPr lang="nl-NL" sz="1200" dirty="0" smtClean="0"/>
              <a:t>. </a:t>
            </a:r>
          </a:p>
          <a:p>
            <a:pPr marL="0" indent="0">
              <a:buNone/>
            </a:pPr>
            <a:r>
              <a:rPr lang="nl-NL" sz="1200" dirty="0" smtClean="0"/>
              <a:t>Daarnaast:</a:t>
            </a:r>
          </a:p>
          <a:p>
            <a:pPr marL="0" indent="0">
              <a:buNone/>
            </a:pPr>
            <a:r>
              <a:rPr lang="nl-NL" sz="1200" dirty="0" smtClean="0"/>
              <a:t>buren, vrijwilligers en vrienden van de oudere</a:t>
            </a:r>
          </a:p>
          <a:p>
            <a:pPr marL="0" indent="0">
              <a:buNone/>
            </a:pPr>
            <a:r>
              <a:rPr lang="nl-NL" sz="1200" dirty="0" smtClean="0"/>
              <a:t>Denk ook aan professionals, als thuiszorg of de tuinman</a:t>
            </a:r>
          </a:p>
          <a:p>
            <a:pPr marL="0" indent="0">
              <a:buNone/>
            </a:pPr>
            <a:r>
              <a:rPr lang="nl-NL" sz="1200" dirty="0" smtClean="0"/>
              <a:t>En </a:t>
            </a:r>
            <a:r>
              <a:rPr lang="nl-NL" sz="1200" dirty="0" err="1" smtClean="0"/>
              <a:t>Intra-muraal</a:t>
            </a:r>
            <a:r>
              <a:rPr lang="nl-NL" sz="1200" dirty="0" smtClean="0"/>
              <a:t>:  </a:t>
            </a:r>
            <a:r>
              <a:rPr lang="nl-NL" sz="1200" dirty="0" err="1" smtClean="0"/>
              <a:t>mede-bewoners</a:t>
            </a:r>
            <a:endParaRPr lang="nl-NL" sz="1200" dirty="0" smtClean="0"/>
          </a:p>
          <a:p>
            <a:pPr marL="0" indent="0">
              <a:buNone/>
            </a:pPr>
            <a:endParaRPr lang="nl-NL" sz="1200" dirty="0" smtClean="0"/>
          </a:p>
          <a:p>
            <a:pPr marL="0" indent="0">
              <a:buNone/>
            </a:pPr>
            <a:endParaRPr lang="nl-NL" sz="1200" dirty="0" smtClean="0"/>
          </a:p>
          <a:p>
            <a:pPr marL="0" indent="0">
              <a:buNone/>
            </a:pPr>
            <a:endParaRPr lang="nl-NL" sz="1200" dirty="0" smtClean="0"/>
          </a:p>
          <a:p>
            <a:pPr marL="0" indent="0">
              <a:buNone/>
            </a:pPr>
            <a:endParaRPr lang="nl-NL" sz="1200" dirty="0" smtClean="0"/>
          </a:p>
          <a:p>
            <a:pPr marL="0" indent="0">
              <a:buNone/>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85599CD9-3551-B846-AB2D-2087DF797B1F}" type="slidenum">
              <a:rPr lang="nl-NL" smtClean="0"/>
              <a:pPr/>
              <a:t>6</a:t>
            </a:fld>
            <a:endParaRPr lang="nl-NL" dirty="0"/>
          </a:p>
        </p:txBody>
      </p:sp>
    </p:spTree>
    <p:extLst>
      <p:ext uri="{BB962C8B-B14F-4D97-AF65-F5344CB8AC3E}">
        <p14:creationId xmlns:p14="http://schemas.microsoft.com/office/powerpoint/2010/main" val="3014470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260000" y="2700000"/>
            <a:ext cx="7560000" cy="1296000"/>
          </a:xfrm>
        </p:spPr>
        <p:txBody>
          <a:bodyPr>
            <a:noAutofit/>
          </a:bodyPr>
          <a:lstStyle>
            <a:lvl1pPr>
              <a:defRPr sz="4400" b="0" baseline="0"/>
            </a:lvl1pPr>
          </a:lstStyle>
          <a:p>
            <a:r>
              <a:rPr lang="nl-NL" dirty="0" smtClean="0"/>
              <a:t>Klik om een titel te plaatsen</a:t>
            </a:r>
            <a:endParaRPr lang="nl-NL" dirty="0"/>
          </a:p>
        </p:txBody>
      </p:sp>
      <p:sp>
        <p:nvSpPr>
          <p:cNvPr id="3" name="Subtitel 2"/>
          <p:cNvSpPr>
            <a:spLocks noGrp="1"/>
          </p:cNvSpPr>
          <p:nvPr>
            <p:ph type="subTitle" idx="1" hasCustomPrompt="1"/>
          </p:nvPr>
        </p:nvSpPr>
        <p:spPr>
          <a:xfrm>
            <a:off x="1260000" y="4140000"/>
            <a:ext cx="7560000" cy="360000"/>
          </a:xfrm>
        </p:spPr>
        <p:txBody>
          <a:bodyPr>
            <a:noAutofit/>
          </a:bodyPr>
          <a:lstStyle>
            <a:lvl1pPr marL="0" indent="0" algn="l">
              <a:buNone/>
              <a:defRPr sz="2000" i="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z="2000" dirty="0" smtClean="0"/>
              <a:t>Klik om je naam in te voegen  l  en de datum</a:t>
            </a:r>
            <a:endParaRPr lang="nl-NL" dirty="0"/>
          </a:p>
        </p:txBody>
      </p:sp>
      <p:pic>
        <p:nvPicPr>
          <p:cNvPr id="4" name="Afbeelding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76979" y="427302"/>
            <a:ext cx="3418027" cy="1726021"/>
          </a:xfrm>
          <a:prstGeom prst="rect">
            <a:avLst/>
          </a:prstGeom>
        </p:spPr>
      </p:pic>
      <p:cxnSp>
        <p:nvCxnSpPr>
          <p:cNvPr id="12" name="Rechte verbindingslijn 11"/>
          <p:cNvCxnSpPr/>
          <p:nvPr userDrawn="1"/>
        </p:nvCxnSpPr>
        <p:spPr>
          <a:xfrm>
            <a:off x="0" y="2358427"/>
            <a:ext cx="9144000" cy="0"/>
          </a:xfrm>
          <a:prstGeom prst="line">
            <a:avLst/>
          </a:prstGeom>
          <a:ln w="12700">
            <a:solidFill>
              <a:srgbClr val="003F54"/>
            </a:solidFill>
          </a:ln>
        </p:spPr>
        <p:style>
          <a:lnRef idx="1">
            <a:schemeClr val="dk1"/>
          </a:lnRef>
          <a:fillRef idx="0">
            <a:schemeClr val="dk1"/>
          </a:fillRef>
          <a:effectRef idx="0">
            <a:schemeClr val="dk1"/>
          </a:effectRef>
          <a:fontRef idx="minor">
            <a:schemeClr val="tx1"/>
          </a:fontRef>
        </p:style>
      </p:cxnSp>
      <p:pic>
        <p:nvPicPr>
          <p:cNvPr id="13" name="Afbeelding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0419" y="2929187"/>
            <a:ext cx="360091" cy="357408"/>
          </a:xfrm>
          <a:prstGeom prst="rect">
            <a:avLst/>
          </a:prstGeom>
        </p:spPr>
      </p:pic>
    </p:spTree>
    <p:extLst>
      <p:ext uri="{BB962C8B-B14F-4D97-AF65-F5344CB8AC3E}">
        <p14:creationId xmlns:p14="http://schemas.microsoft.com/office/powerpoint/2010/main" val="1802612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20000" y="2340000"/>
            <a:ext cx="7920000" cy="3780000"/>
          </a:xfrm>
        </p:spPr>
        <p:txBody>
          <a:bodyPr/>
          <a:lstStyle>
            <a:lvl1pPr>
              <a:defRPr sz="2800">
                <a:latin typeface="+mn-lt"/>
              </a:defRPr>
            </a:lvl1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
        <p:nvSpPr>
          <p:cNvPr id="7" name="Titel 6"/>
          <p:cNvSpPr>
            <a:spLocks noGrp="1"/>
          </p:cNvSpPr>
          <p:nvPr>
            <p:ph type="title"/>
          </p:nvPr>
        </p:nvSpPr>
        <p:spPr>
          <a:xfrm>
            <a:off x="720000" y="1440000"/>
            <a:ext cx="7920000" cy="720000"/>
          </a:xfrm>
        </p:spPr>
        <p:txBody>
          <a:bodyPr/>
          <a:lstStyle>
            <a:lvl1pPr algn="l">
              <a:defRPr sz="4000" b="1"/>
            </a:lvl1pPr>
          </a:lstStyle>
          <a:p>
            <a:r>
              <a:rPr lang="nl-NL" smtClean="0"/>
              <a:t>Klik om de stijl te bewerken</a:t>
            </a:r>
            <a:endParaRPr lang="nl-NL" dirty="0"/>
          </a:p>
        </p:txBody>
      </p:sp>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00" y="205850"/>
            <a:ext cx="1614068" cy="815066"/>
          </a:xfrm>
          <a:prstGeom prst="rect">
            <a:avLst/>
          </a:prstGeom>
        </p:spPr>
      </p:pic>
      <p:cxnSp>
        <p:nvCxnSpPr>
          <p:cNvPr id="11" name="Rechte verbindingslijn 10"/>
          <p:cNvCxnSpPr/>
          <p:nvPr userDrawn="1"/>
        </p:nvCxnSpPr>
        <p:spPr>
          <a:xfrm>
            <a:off x="0" y="1135200"/>
            <a:ext cx="9144000" cy="0"/>
          </a:xfrm>
          <a:prstGeom prst="line">
            <a:avLst/>
          </a:prstGeom>
          <a:ln w="12700">
            <a:solidFill>
              <a:srgbClr val="003F54"/>
            </a:solidFill>
          </a:ln>
        </p:spPr>
        <p:style>
          <a:lnRef idx="1">
            <a:schemeClr val="dk1"/>
          </a:lnRef>
          <a:fillRef idx="0">
            <a:schemeClr val="dk1"/>
          </a:fillRef>
          <a:effectRef idx="0">
            <a:schemeClr val="dk1"/>
          </a:effectRef>
          <a:fontRef idx="minor">
            <a:schemeClr val="tx1"/>
          </a:fontRef>
        </p:style>
      </p:cxnSp>
      <p:pic>
        <p:nvPicPr>
          <p:cNvPr id="12" name="Afbeelding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246" y="858458"/>
            <a:ext cx="163678" cy="162458"/>
          </a:xfrm>
          <a:prstGeom prst="rect">
            <a:avLst/>
          </a:prstGeom>
        </p:spPr>
      </p:pic>
    </p:spTree>
    <p:extLst>
      <p:ext uri="{BB962C8B-B14F-4D97-AF65-F5344CB8AC3E}">
        <p14:creationId xmlns:p14="http://schemas.microsoft.com/office/powerpoint/2010/main" val="151182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Titel en object">
    <p:spTree>
      <p:nvGrpSpPr>
        <p:cNvPr id="1" name=""/>
        <p:cNvGrpSpPr/>
        <p:nvPr/>
      </p:nvGrpSpPr>
      <p:grpSpPr>
        <a:xfrm>
          <a:off x="0" y="0"/>
          <a:ext cx="0" cy="0"/>
          <a:chOff x="0" y="0"/>
          <a:chExt cx="0" cy="0"/>
        </a:xfrm>
      </p:grpSpPr>
      <p:pic>
        <p:nvPicPr>
          <p:cNvPr id="9" name="Afbeelding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00" y="205850"/>
            <a:ext cx="1614068" cy="815066"/>
          </a:xfrm>
          <a:prstGeom prst="rect">
            <a:avLst/>
          </a:prstGeom>
        </p:spPr>
      </p:pic>
      <p:cxnSp>
        <p:nvCxnSpPr>
          <p:cNvPr id="11" name="Rechte verbindingslijn 10"/>
          <p:cNvCxnSpPr/>
          <p:nvPr userDrawn="1"/>
        </p:nvCxnSpPr>
        <p:spPr>
          <a:xfrm>
            <a:off x="0" y="1135200"/>
            <a:ext cx="9144000" cy="0"/>
          </a:xfrm>
          <a:prstGeom prst="line">
            <a:avLst/>
          </a:prstGeom>
          <a:ln w="12700">
            <a:solidFill>
              <a:srgbClr val="003F54"/>
            </a:solidFill>
          </a:ln>
        </p:spPr>
        <p:style>
          <a:lnRef idx="1">
            <a:schemeClr val="dk1"/>
          </a:lnRef>
          <a:fillRef idx="0">
            <a:schemeClr val="dk1"/>
          </a:fillRef>
          <a:effectRef idx="0">
            <a:schemeClr val="dk1"/>
          </a:effectRef>
          <a:fontRef idx="minor">
            <a:schemeClr val="tx1"/>
          </a:fontRef>
        </p:style>
      </p:cxnSp>
      <p:pic>
        <p:nvPicPr>
          <p:cNvPr id="12" name="Afbeelding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4246" y="858458"/>
            <a:ext cx="163678" cy="162458"/>
          </a:xfrm>
          <a:prstGeom prst="rect">
            <a:avLst/>
          </a:prstGeom>
        </p:spPr>
      </p:pic>
    </p:spTree>
    <p:extLst>
      <p:ext uri="{BB962C8B-B14F-4D97-AF65-F5344CB8AC3E}">
        <p14:creationId xmlns:p14="http://schemas.microsoft.com/office/powerpoint/2010/main" val="40700963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40000" y="1440000"/>
            <a:ext cx="7920000" cy="720000"/>
          </a:xfrm>
          <a:prstGeom prst="rect">
            <a:avLst/>
          </a:prstGeom>
        </p:spPr>
        <p:txBody>
          <a:bodyPr vert="horz" lIns="91440" tIns="45720" rIns="91440" bIns="45720" rtlCol="0" anchor="ctr">
            <a:normAutofit/>
          </a:bodyPr>
          <a:lstStyle/>
          <a:p>
            <a:r>
              <a:rPr lang="nl-NL" dirty="0" smtClean="0"/>
              <a:t>Titelstijl van model bewerken</a:t>
            </a:r>
            <a:endParaRPr lang="nl-NL" dirty="0"/>
          </a:p>
        </p:txBody>
      </p:sp>
      <p:sp>
        <p:nvSpPr>
          <p:cNvPr id="3" name="Tijdelijke aanduiding voor tekst 2"/>
          <p:cNvSpPr>
            <a:spLocks noGrp="1"/>
          </p:cNvSpPr>
          <p:nvPr>
            <p:ph type="body" idx="1"/>
          </p:nvPr>
        </p:nvSpPr>
        <p:spPr>
          <a:xfrm>
            <a:off x="540000" y="2520000"/>
            <a:ext cx="7920000" cy="3780000"/>
          </a:xfrm>
          <a:prstGeom prst="rect">
            <a:avLst/>
          </a:prstGeom>
        </p:spPr>
        <p:txBody>
          <a:bodyPr vert="horz" lIns="91440" tIns="45720" rIns="91440" bIns="45720" rtlCol="0">
            <a:normAutofit/>
          </a:body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2139588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p:txStyles>
    <p:titleStyle>
      <a:lvl1pPr algn="l" defTabSz="4572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cid:C7C33528-C626-4D0B-8491-B5115381EACD@home" TargetMode="External"/><Relationship Id="rId3" Type="http://schemas.openxmlformats.org/officeDocument/2006/relationships/oleObject" Target="../embeddings/oleObject1.bin"/><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2.bin"/><Relationship Id="rId10" Type="http://schemas.openxmlformats.org/officeDocument/2006/relationships/image" Target="cid:C033BCEE-68D1-49F4-B256-E4E061760985@home" TargetMode="External"/><Relationship Id="rId4" Type="http://schemas.openxmlformats.org/officeDocument/2006/relationships/image" Target="../media/image7.emf"/><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emf"/><Relationship Id="rId5" Type="http://schemas.openxmlformats.org/officeDocument/2006/relationships/oleObject" Target="../embeddings/oleObject4.bin"/><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youtube.com/watch?v=0YUVx4Xdqp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cid:B3906467-3C20-4841-895B-FE9F010EEC42@home"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NBGTeK20dSU&amp;list=PLCeI9dWAuteFQnu8FcuW6uqM2BfO9pESi&amp;index=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130245" y="2477183"/>
            <a:ext cx="7560000" cy="824595"/>
          </a:xfrm>
        </p:spPr>
        <p:txBody>
          <a:bodyPr anchor="t"/>
          <a:lstStyle/>
          <a:p>
            <a:pPr algn="ctr"/>
            <a:r>
              <a:rPr lang="nl-NL" b="1" dirty="0" smtClean="0">
                <a:solidFill>
                  <a:srgbClr val="00B0F0"/>
                </a:solidFill>
              </a:rPr>
              <a:t>Verbeterde Meldcode</a:t>
            </a:r>
            <a:br>
              <a:rPr lang="nl-NL" b="1" dirty="0" smtClean="0">
                <a:solidFill>
                  <a:srgbClr val="00B0F0"/>
                </a:solidFill>
              </a:rPr>
            </a:br>
            <a:endParaRPr lang="nl-NL" b="1" dirty="0">
              <a:solidFill>
                <a:srgbClr val="00B0F0"/>
              </a:solidFill>
            </a:endParaRPr>
          </a:p>
        </p:txBody>
      </p:sp>
      <p:sp>
        <p:nvSpPr>
          <p:cNvPr id="5" name="Ondertitel 2"/>
          <p:cNvSpPr txBox="1">
            <a:spLocks/>
          </p:cNvSpPr>
          <p:nvPr/>
        </p:nvSpPr>
        <p:spPr>
          <a:xfrm>
            <a:off x="1326226" y="6143105"/>
            <a:ext cx="7398524" cy="608215"/>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000" i="0" kern="1200" baseline="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nl-NL" sz="1400" dirty="0" smtClean="0"/>
              <a:t>Angelique Valks 06-12058263  a.valks@etz.nl</a:t>
            </a:r>
            <a:endParaRPr lang="nl-NL" sz="1400" dirty="0"/>
          </a:p>
        </p:txBody>
      </p:sp>
      <p:pic>
        <p:nvPicPr>
          <p:cNvPr id="6" name="Tijdelijke aanduiding voor inhoud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352" y="3996001"/>
            <a:ext cx="2376845" cy="1679586"/>
          </a:xfrm>
          <a:prstGeom prst="rect">
            <a:avLst/>
          </a:prstGeom>
        </p:spPr>
      </p:pic>
      <p:sp>
        <p:nvSpPr>
          <p:cNvPr id="3" name="Rechthoek 2"/>
          <p:cNvSpPr/>
          <p:nvPr/>
        </p:nvSpPr>
        <p:spPr>
          <a:xfrm>
            <a:off x="2843894" y="4649184"/>
            <a:ext cx="5145578" cy="369332"/>
          </a:xfrm>
          <a:prstGeom prst="rect">
            <a:avLst/>
          </a:prstGeom>
        </p:spPr>
        <p:txBody>
          <a:bodyPr wrap="square">
            <a:spAutoFit/>
          </a:bodyPr>
          <a:lstStyle/>
          <a:p>
            <a:r>
              <a:rPr lang="nl-NL" dirty="0">
                <a:solidFill>
                  <a:srgbClr val="002060"/>
                </a:solidFill>
              </a:rPr>
              <a:t>van  </a:t>
            </a:r>
            <a:r>
              <a:rPr lang="nl-NL" b="1" dirty="0">
                <a:solidFill>
                  <a:srgbClr val="0070C0"/>
                </a:solidFill>
              </a:rPr>
              <a:t>hard en moet  </a:t>
            </a:r>
            <a:r>
              <a:rPr lang="nl-NL" dirty="0">
                <a:solidFill>
                  <a:srgbClr val="002060"/>
                </a:solidFill>
              </a:rPr>
              <a:t>naar  </a:t>
            </a:r>
            <a:r>
              <a:rPr lang="nl-NL" b="1" dirty="0">
                <a:solidFill>
                  <a:srgbClr val="FF0000"/>
                </a:solidFill>
                <a:latin typeface="Bradley Hand ITC" panose="03070402050302030203" pitchFamily="66" charset="0"/>
              </a:rPr>
              <a:t>hart en moed</a:t>
            </a:r>
            <a:endParaRPr lang="nl-NL" b="1" dirty="0">
              <a:latin typeface="Bradley Hand ITC" panose="03070402050302030203" pitchFamily="66" charset="0"/>
            </a:endParaRP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01655">
            <a:off x="7011947" y="4214903"/>
            <a:ext cx="1702800" cy="1165074"/>
          </a:xfrm>
          <a:prstGeom prst="rect">
            <a:avLst/>
          </a:prstGeom>
        </p:spPr>
      </p:pic>
      <p:sp>
        <p:nvSpPr>
          <p:cNvPr id="4" name="Rechthoek 3"/>
          <p:cNvSpPr/>
          <p:nvPr/>
        </p:nvSpPr>
        <p:spPr>
          <a:xfrm>
            <a:off x="767751" y="1254500"/>
            <a:ext cx="3548455" cy="707886"/>
          </a:xfrm>
          <a:prstGeom prst="rect">
            <a:avLst/>
          </a:prstGeom>
        </p:spPr>
        <p:txBody>
          <a:bodyPr wrap="square">
            <a:spAutoFit/>
          </a:bodyPr>
          <a:lstStyle/>
          <a:p>
            <a:r>
              <a:rPr lang="nl-NL" sz="2000" b="1" dirty="0">
                <a:solidFill>
                  <a:srgbClr val="00B0F0"/>
                </a:solidFill>
              </a:rPr>
              <a:t>Ziekenhuis bijeenkomst Augeo</a:t>
            </a:r>
            <a:endParaRPr lang="nl-NL" sz="2000" b="1" dirty="0"/>
          </a:p>
        </p:txBody>
      </p:sp>
    </p:spTree>
    <p:extLst>
      <p:ext uri="{BB962C8B-B14F-4D97-AF65-F5344CB8AC3E}">
        <p14:creationId xmlns:p14="http://schemas.microsoft.com/office/powerpoint/2010/main" val="2358743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43" y="2053244"/>
            <a:ext cx="7522094" cy="4231178"/>
          </a:xfrm>
          <a:prstGeom prst="rect">
            <a:avLst/>
          </a:prstGeom>
        </p:spPr>
      </p:pic>
      <p:sp>
        <p:nvSpPr>
          <p:cNvPr id="4" name="Tekstvak 3"/>
          <p:cNvSpPr txBox="1"/>
          <p:nvPr/>
        </p:nvSpPr>
        <p:spPr>
          <a:xfrm>
            <a:off x="1072340" y="3270054"/>
            <a:ext cx="3291840" cy="646331"/>
          </a:xfrm>
          <a:prstGeom prst="rect">
            <a:avLst/>
          </a:prstGeom>
          <a:noFill/>
        </p:spPr>
        <p:txBody>
          <a:bodyPr wrap="square" rtlCol="0">
            <a:spAutoFit/>
          </a:bodyPr>
          <a:lstStyle/>
          <a:p>
            <a:r>
              <a:rPr lang="nl-NL" sz="3600" b="1" dirty="0" smtClean="0">
                <a:solidFill>
                  <a:schemeClr val="bg1"/>
                </a:solidFill>
                <a:latin typeface="Bradley Hand ITC" panose="03070402050302030203" pitchFamily="66" charset="0"/>
              </a:rPr>
              <a:t>Durf  te  vragen</a:t>
            </a:r>
            <a:endParaRPr lang="nl-NL" sz="36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2188981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nl-NL" sz="2400" dirty="0" smtClean="0">
                <a:solidFill>
                  <a:srgbClr val="00B0F0"/>
                </a:solidFill>
              </a:rPr>
              <a:t>2018</a:t>
            </a:r>
            <a:endParaRPr lang="nl-NL" sz="2400" dirty="0">
              <a:solidFill>
                <a:srgbClr val="00B0F0"/>
              </a:solidFill>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204" y="1919761"/>
            <a:ext cx="6659592" cy="4938239"/>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6167" y="5205672"/>
            <a:ext cx="1814371" cy="1069872"/>
          </a:xfrm>
          <a:prstGeom prst="rect">
            <a:avLst/>
          </a:prstGeom>
        </p:spPr>
      </p:pic>
      <p:sp>
        <p:nvSpPr>
          <p:cNvPr id="6" name="Tekstvak 5"/>
          <p:cNvSpPr txBox="1"/>
          <p:nvPr/>
        </p:nvSpPr>
        <p:spPr>
          <a:xfrm>
            <a:off x="7228936" y="2639761"/>
            <a:ext cx="1128835" cy="246221"/>
          </a:xfrm>
          <a:prstGeom prst="rect">
            <a:avLst/>
          </a:prstGeom>
          <a:noFill/>
        </p:spPr>
        <p:txBody>
          <a:bodyPr wrap="none" rtlCol="0">
            <a:spAutoFit/>
          </a:bodyPr>
          <a:lstStyle/>
          <a:p>
            <a:r>
              <a:rPr lang="nl-NL" sz="1000" dirty="0" smtClean="0"/>
              <a:t>Jeroen Bosch ZH</a:t>
            </a:r>
            <a:endParaRPr lang="nl-NL" sz="1000" dirty="0"/>
          </a:p>
        </p:txBody>
      </p:sp>
      <p:sp>
        <p:nvSpPr>
          <p:cNvPr id="7" name="Tekstvak 6"/>
          <p:cNvSpPr txBox="1"/>
          <p:nvPr/>
        </p:nvSpPr>
        <p:spPr>
          <a:xfrm>
            <a:off x="4413221" y="5205672"/>
            <a:ext cx="822661" cy="246221"/>
          </a:xfrm>
          <a:prstGeom prst="rect">
            <a:avLst/>
          </a:prstGeom>
          <a:noFill/>
        </p:spPr>
        <p:txBody>
          <a:bodyPr wrap="none" rtlCol="0">
            <a:spAutoFit/>
          </a:bodyPr>
          <a:lstStyle/>
          <a:p>
            <a:r>
              <a:rPr lang="nl-NL" sz="1000" dirty="0" smtClean="0"/>
              <a:t>Amphia ZH</a:t>
            </a:r>
            <a:endParaRPr lang="nl-NL" sz="1000" dirty="0"/>
          </a:p>
        </p:txBody>
      </p:sp>
      <p:sp>
        <p:nvSpPr>
          <p:cNvPr id="8" name="Tekstvak 7"/>
          <p:cNvSpPr txBox="1"/>
          <p:nvPr/>
        </p:nvSpPr>
        <p:spPr>
          <a:xfrm>
            <a:off x="2001328" y="2579298"/>
            <a:ext cx="744114" cy="246221"/>
          </a:xfrm>
          <a:prstGeom prst="rect">
            <a:avLst/>
          </a:prstGeom>
          <a:noFill/>
        </p:spPr>
        <p:txBody>
          <a:bodyPr wrap="none" rtlCol="0">
            <a:spAutoFit/>
          </a:bodyPr>
          <a:lstStyle/>
          <a:p>
            <a:r>
              <a:rPr lang="nl-NL" sz="1000" dirty="0" err="1" smtClean="0"/>
              <a:t>Alrijne</a:t>
            </a:r>
            <a:r>
              <a:rPr lang="nl-NL" sz="1000" dirty="0" smtClean="0"/>
              <a:t> ZH</a:t>
            </a:r>
            <a:endParaRPr lang="nl-NL" sz="1000" dirty="0"/>
          </a:p>
        </p:txBody>
      </p:sp>
      <p:sp>
        <p:nvSpPr>
          <p:cNvPr id="9" name="Tekstvak 8"/>
          <p:cNvSpPr txBox="1"/>
          <p:nvPr/>
        </p:nvSpPr>
        <p:spPr>
          <a:xfrm>
            <a:off x="4048158" y="2702408"/>
            <a:ext cx="482824" cy="246221"/>
          </a:xfrm>
          <a:prstGeom prst="rect">
            <a:avLst/>
          </a:prstGeom>
          <a:noFill/>
        </p:spPr>
        <p:txBody>
          <a:bodyPr wrap="none" rtlCol="0">
            <a:spAutoFit/>
          </a:bodyPr>
          <a:lstStyle/>
          <a:p>
            <a:r>
              <a:rPr lang="nl-NL" sz="1000" dirty="0" smtClean="0"/>
              <a:t>LVAK</a:t>
            </a:r>
            <a:endParaRPr lang="nl-NL" sz="1000" dirty="0"/>
          </a:p>
        </p:txBody>
      </p:sp>
      <p:sp>
        <p:nvSpPr>
          <p:cNvPr id="10" name="Tekstvak 9"/>
          <p:cNvSpPr txBox="1"/>
          <p:nvPr/>
        </p:nvSpPr>
        <p:spPr>
          <a:xfrm>
            <a:off x="2638762" y="5082562"/>
            <a:ext cx="511679" cy="246221"/>
          </a:xfrm>
          <a:prstGeom prst="rect">
            <a:avLst/>
          </a:prstGeom>
          <a:noFill/>
        </p:spPr>
        <p:txBody>
          <a:bodyPr wrap="none" rtlCol="0">
            <a:spAutoFit/>
          </a:bodyPr>
          <a:lstStyle/>
          <a:p>
            <a:r>
              <a:rPr lang="nl-NL" sz="1000" dirty="0" smtClean="0"/>
              <a:t>BOAK</a:t>
            </a:r>
            <a:endParaRPr lang="nl-NL" sz="1000" dirty="0"/>
          </a:p>
        </p:txBody>
      </p:sp>
      <p:sp>
        <p:nvSpPr>
          <p:cNvPr id="11" name="Tekstvak 10"/>
          <p:cNvSpPr txBox="1"/>
          <p:nvPr/>
        </p:nvSpPr>
        <p:spPr>
          <a:xfrm>
            <a:off x="3779520" y="4366260"/>
            <a:ext cx="1778051" cy="246221"/>
          </a:xfrm>
          <a:prstGeom prst="rect">
            <a:avLst/>
          </a:prstGeom>
          <a:noFill/>
        </p:spPr>
        <p:txBody>
          <a:bodyPr wrap="none" rtlCol="0">
            <a:spAutoFit/>
          </a:bodyPr>
          <a:lstStyle/>
          <a:p>
            <a:r>
              <a:rPr lang="nl-NL" sz="1000" dirty="0" smtClean="0"/>
              <a:t>Veilig Thuis Midden Brabant</a:t>
            </a:r>
            <a:endParaRPr lang="nl-NL" sz="1000" dirty="0"/>
          </a:p>
        </p:txBody>
      </p:sp>
      <p:sp>
        <p:nvSpPr>
          <p:cNvPr id="12" name="Tekstvak 11"/>
          <p:cNvSpPr txBox="1"/>
          <p:nvPr/>
        </p:nvSpPr>
        <p:spPr>
          <a:xfrm>
            <a:off x="5067300" y="2270760"/>
            <a:ext cx="1324402" cy="246221"/>
          </a:xfrm>
          <a:prstGeom prst="rect">
            <a:avLst/>
          </a:prstGeom>
          <a:noFill/>
        </p:spPr>
        <p:txBody>
          <a:bodyPr wrap="none" rtlCol="0">
            <a:spAutoFit/>
          </a:bodyPr>
          <a:lstStyle/>
          <a:p>
            <a:r>
              <a:rPr lang="nl-NL" sz="1000" dirty="0" smtClean="0"/>
              <a:t>Verpleeg afdelingen</a:t>
            </a:r>
            <a:endParaRPr lang="nl-NL" sz="1000" dirty="0"/>
          </a:p>
        </p:txBody>
      </p:sp>
      <p:sp>
        <p:nvSpPr>
          <p:cNvPr id="13" name="Tekstvak 12"/>
          <p:cNvSpPr txBox="1"/>
          <p:nvPr/>
        </p:nvSpPr>
        <p:spPr>
          <a:xfrm>
            <a:off x="2948940" y="3886200"/>
            <a:ext cx="1029449" cy="246221"/>
          </a:xfrm>
          <a:prstGeom prst="rect">
            <a:avLst/>
          </a:prstGeom>
          <a:noFill/>
        </p:spPr>
        <p:txBody>
          <a:bodyPr wrap="none" rtlCol="0">
            <a:spAutoFit/>
          </a:bodyPr>
          <a:lstStyle/>
          <a:p>
            <a:r>
              <a:rPr lang="nl-NL" sz="1000" dirty="0"/>
              <a:t>H</a:t>
            </a:r>
            <a:r>
              <a:rPr lang="nl-NL" sz="1000" dirty="0" smtClean="0"/>
              <a:t>uisartsenpost</a:t>
            </a:r>
            <a:endParaRPr lang="nl-NL" sz="1000" dirty="0"/>
          </a:p>
        </p:txBody>
      </p:sp>
      <p:sp>
        <p:nvSpPr>
          <p:cNvPr id="14" name="Tekstvak 13"/>
          <p:cNvSpPr txBox="1"/>
          <p:nvPr/>
        </p:nvSpPr>
        <p:spPr>
          <a:xfrm>
            <a:off x="7901940" y="4008120"/>
            <a:ext cx="558166" cy="246221"/>
          </a:xfrm>
          <a:prstGeom prst="rect">
            <a:avLst/>
          </a:prstGeom>
          <a:noFill/>
        </p:spPr>
        <p:txBody>
          <a:bodyPr wrap="none" rtlCol="0">
            <a:spAutoFit/>
          </a:bodyPr>
          <a:lstStyle/>
          <a:p>
            <a:r>
              <a:rPr lang="nl-NL" sz="1000" dirty="0" smtClean="0"/>
              <a:t>KNMG</a:t>
            </a:r>
            <a:endParaRPr lang="nl-NL" sz="1000" dirty="0"/>
          </a:p>
        </p:txBody>
      </p:sp>
    </p:spTree>
    <p:extLst>
      <p:ext uri="{BB962C8B-B14F-4D97-AF65-F5344CB8AC3E}">
        <p14:creationId xmlns:p14="http://schemas.microsoft.com/office/powerpoint/2010/main" val="431607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8249010" y="1262763"/>
            <a:ext cx="684803" cy="369332"/>
          </a:xfrm>
          <a:prstGeom prst="rect">
            <a:avLst/>
          </a:prstGeom>
          <a:noFill/>
        </p:spPr>
        <p:txBody>
          <a:bodyPr wrap="none" rtlCol="0">
            <a:spAutoFit/>
          </a:bodyPr>
          <a:lstStyle/>
          <a:p>
            <a:r>
              <a:rPr lang="nl-NL" dirty="0" smtClean="0"/>
              <a:t>2019</a:t>
            </a:r>
            <a:endParaRPr lang="nl-NL" dirty="0"/>
          </a:p>
        </p:txBody>
      </p:sp>
      <p:graphicFrame>
        <p:nvGraphicFramePr>
          <p:cNvPr id="2" name="Object 1"/>
          <p:cNvGraphicFramePr>
            <a:graphicFrameLocks noChangeAspect="1"/>
          </p:cNvGraphicFramePr>
          <p:nvPr>
            <p:extLst>
              <p:ext uri="{D42A27DB-BD31-4B8C-83A1-F6EECF244321}">
                <p14:modId xmlns:p14="http://schemas.microsoft.com/office/powerpoint/2010/main" val="3879030291"/>
              </p:ext>
            </p:extLst>
          </p:nvPr>
        </p:nvGraphicFramePr>
        <p:xfrm>
          <a:off x="2841221" y="1494717"/>
          <a:ext cx="4462222" cy="3215425"/>
        </p:xfrm>
        <a:graphic>
          <a:graphicData uri="http://schemas.openxmlformats.org/presentationml/2006/ole">
            <mc:AlternateContent xmlns:mc="http://schemas.openxmlformats.org/markup-compatibility/2006">
              <mc:Choice xmlns:v="urn:schemas-microsoft-com:vml" Requires="v">
                <p:oleObj spid="_x0000_s1044" name="Acrobat Document" r:id="rId3" imgW="8419768" imgH="6067419" progId="AcroExch.Document.DC">
                  <p:embed/>
                </p:oleObj>
              </mc:Choice>
              <mc:Fallback>
                <p:oleObj name="Acrobat Document" r:id="rId3" imgW="8419768" imgH="6067419" progId="AcroExch.Document.DC">
                  <p:embed/>
                  <p:pic>
                    <p:nvPicPr>
                      <p:cNvPr id="0" name=""/>
                      <p:cNvPicPr/>
                      <p:nvPr/>
                    </p:nvPicPr>
                    <p:blipFill>
                      <a:blip r:embed="rId4"/>
                      <a:stretch>
                        <a:fillRect/>
                      </a:stretch>
                    </p:blipFill>
                    <p:spPr>
                      <a:xfrm>
                        <a:off x="2841221" y="1494717"/>
                        <a:ext cx="4462222" cy="32154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087275302"/>
              </p:ext>
            </p:extLst>
          </p:nvPr>
        </p:nvGraphicFramePr>
        <p:xfrm>
          <a:off x="712985" y="631705"/>
          <a:ext cx="3108518" cy="4414693"/>
        </p:xfrm>
        <a:graphic>
          <a:graphicData uri="http://schemas.openxmlformats.org/presentationml/2006/ole">
            <mc:AlternateContent xmlns:mc="http://schemas.openxmlformats.org/markup-compatibility/2006">
              <mc:Choice xmlns:v="urn:schemas-microsoft-com:vml" Requires="v">
                <p:oleObj spid="_x0000_s1045" name="Acrobat Document" r:id="rId5" imgW="5667166" imgH="8019858" progId="AcroExch.Document.DC">
                  <p:embed/>
                </p:oleObj>
              </mc:Choice>
              <mc:Fallback>
                <p:oleObj name="Acrobat Document" r:id="rId5" imgW="5667166" imgH="8019858" progId="AcroExch.Document.DC">
                  <p:embed/>
                  <p:pic>
                    <p:nvPicPr>
                      <p:cNvPr id="5" name="Object 4"/>
                      <p:cNvPicPr/>
                      <p:nvPr/>
                    </p:nvPicPr>
                    <p:blipFill>
                      <a:blip r:embed="rId6"/>
                      <a:stretch>
                        <a:fillRect/>
                      </a:stretch>
                    </p:blipFill>
                    <p:spPr>
                      <a:xfrm>
                        <a:off x="712985" y="631705"/>
                        <a:ext cx="3108518" cy="4414693"/>
                      </a:xfrm>
                      <a:prstGeom prst="rect">
                        <a:avLst/>
                      </a:prstGeom>
                    </p:spPr>
                  </p:pic>
                </p:oleObj>
              </mc:Fallback>
            </mc:AlternateContent>
          </a:graphicData>
        </a:graphic>
      </p:graphicFrame>
      <p:pic>
        <p:nvPicPr>
          <p:cNvPr id="1030" name="A97BB4C7-B4DD-4577-931E-8D4C29478366" descr="cid:C7C33528-C626-4D0B-8491-B5115381EACD@home"/>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311383" y="4538360"/>
            <a:ext cx="2622430" cy="112910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3914027" y="1632095"/>
            <a:ext cx="184731" cy="369332"/>
          </a:xfrm>
          <a:prstGeom prst="rect">
            <a:avLst/>
          </a:prstGeom>
          <a:noFill/>
        </p:spPr>
        <p:txBody>
          <a:bodyPr wrap="none" rtlCol="0">
            <a:spAutoFit/>
          </a:bodyPr>
          <a:lstStyle/>
          <a:p>
            <a:endParaRPr lang="nl-NL" dirty="0"/>
          </a:p>
        </p:txBody>
      </p:sp>
      <p:sp>
        <p:nvSpPr>
          <p:cNvPr id="5" name="Rectangle 15"/>
          <p:cNvSpPr>
            <a:spLocks noChangeArrowheads="1"/>
          </p:cNvSpPr>
          <p:nvPr/>
        </p:nvSpPr>
        <p:spPr bwMode="auto">
          <a:xfrm flipV="1">
            <a:off x="3605841" y="1887486"/>
            <a:ext cx="630159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NL"/>
          </a:p>
        </p:txBody>
      </p:sp>
      <p:pic>
        <p:nvPicPr>
          <p:cNvPr id="1038" name="BEF01CE1-1496-4364-A1CE-8EC8DBB7EE6D" descr="cid:C033BCEE-68D1-49F4-B256-E4E061760985@home"/>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3228521" y="4795210"/>
            <a:ext cx="2743201" cy="1744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29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591221963"/>
              </p:ext>
            </p:extLst>
          </p:nvPr>
        </p:nvGraphicFramePr>
        <p:xfrm>
          <a:off x="5832085" y="1406106"/>
          <a:ext cx="3071611" cy="4346780"/>
        </p:xfrm>
        <a:graphic>
          <a:graphicData uri="http://schemas.openxmlformats.org/presentationml/2006/ole">
            <mc:AlternateContent xmlns:mc="http://schemas.openxmlformats.org/markup-compatibility/2006">
              <mc:Choice xmlns:v="urn:schemas-microsoft-com:vml" Requires="v">
                <p:oleObj spid="_x0000_s2066" name="Acrobat Document" r:id="rId3" imgW="5667166" imgH="8019858" progId="AcroExch.Document.DC">
                  <p:embed/>
                </p:oleObj>
              </mc:Choice>
              <mc:Fallback>
                <p:oleObj name="Acrobat Document" r:id="rId3" imgW="5667166" imgH="8019858" progId="AcroExch.Document.DC">
                  <p:embed/>
                  <p:pic>
                    <p:nvPicPr>
                      <p:cNvPr id="0" name=""/>
                      <p:cNvPicPr/>
                      <p:nvPr/>
                    </p:nvPicPr>
                    <p:blipFill>
                      <a:blip r:embed="rId4"/>
                      <a:stretch>
                        <a:fillRect/>
                      </a:stretch>
                    </p:blipFill>
                    <p:spPr>
                      <a:xfrm>
                        <a:off x="5832085" y="1406106"/>
                        <a:ext cx="3071611" cy="4346780"/>
                      </a:xfrm>
                      <a:prstGeom prst="rect">
                        <a:avLst/>
                      </a:prstGeom>
                    </p:spPr>
                  </p:pic>
                </p:oleObj>
              </mc:Fallback>
            </mc:AlternateContent>
          </a:graphicData>
        </a:graphic>
      </p:graphicFrame>
      <p:sp>
        <p:nvSpPr>
          <p:cNvPr id="5" name="Tekstvak 4"/>
          <p:cNvSpPr txBox="1"/>
          <p:nvPr/>
        </p:nvSpPr>
        <p:spPr>
          <a:xfrm>
            <a:off x="423950" y="1339671"/>
            <a:ext cx="684803" cy="369332"/>
          </a:xfrm>
          <a:prstGeom prst="rect">
            <a:avLst/>
          </a:prstGeom>
          <a:noFill/>
        </p:spPr>
        <p:txBody>
          <a:bodyPr wrap="none" rtlCol="0">
            <a:spAutoFit/>
          </a:bodyPr>
          <a:lstStyle/>
          <a:p>
            <a:r>
              <a:rPr lang="nl-NL" dirty="0" smtClean="0"/>
              <a:t>2020</a:t>
            </a:r>
            <a:endParaRPr lang="nl-NL" dirty="0"/>
          </a:p>
        </p:txBody>
      </p:sp>
      <p:graphicFrame>
        <p:nvGraphicFramePr>
          <p:cNvPr id="6" name="Object 5"/>
          <p:cNvGraphicFramePr>
            <a:graphicFrameLocks noChangeAspect="1"/>
          </p:cNvGraphicFramePr>
          <p:nvPr>
            <p:extLst>
              <p:ext uri="{D42A27DB-BD31-4B8C-83A1-F6EECF244321}">
                <p14:modId xmlns:p14="http://schemas.microsoft.com/office/powerpoint/2010/main" val="2969711291"/>
              </p:ext>
            </p:extLst>
          </p:nvPr>
        </p:nvGraphicFramePr>
        <p:xfrm>
          <a:off x="766351" y="1977547"/>
          <a:ext cx="2871788" cy="4064000"/>
        </p:xfrm>
        <a:graphic>
          <a:graphicData uri="http://schemas.openxmlformats.org/presentationml/2006/ole">
            <mc:AlternateContent xmlns:mc="http://schemas.openxmlformats.org/markup-compatibility/2006">
              <mc:Choice xmlns:v="urn:schemas-microsoft-com:vml" Requires="v">
                <p:oleObj spid="_x0000_s2067" name="Acrobat Document" r:id="rId5" imgW="5667166" imgH="8019858" progId="AcroExch.Document.DC">
                  <p:embed/>
                </p:oleObj>
              </mc:Choice>
              <mc:Fallback>
                <p:oleObj name="Acrobat Document" r:id="rId5" imgW="5667166" imgH="8019858" progId="AcroExch.Document.DC">
                  <p:embed/>
                  <p:pic>
                    <p:nvPicPr>
                      <p:cNvPr id="0" name=""/>
                      <p:cNvPicPr/>
                      <p:nvPr/>
                    </p:nvPicPr>
                    <p:blipFill>
                      <a:blip r:embed="rId6"/>
                      <a:stretch>
                        <a:fillRect/>
                      </a:stretch>
                    </p:blipFill>
                    <p:spPr>
                      <a:xfrm>
                        <a:off x="766351" y="1977547"/>
                        <a:ext cx="2871788" cy="4064000"/>
                      </a:xfrm>
                      <a:prstGeom prst="rect">
                        <a:avLst/>
                      </a:prstGeom>
                    </p:spPr>
                  </p:pic>
                </p:oleObj>
              </mc:Fallback>
            </mc:AlternateContent>
          </a:graphicData>
        </a:graphic>
      </p:graphicFrame>
      <p:sp>
        <p:nvSpPr>
          <p:cNvPr id="2" name="Tekstvak 1"/>
          <p:cNvSpPr txBox="1"/>
          <p:nvPr/>
        </p:nvSpPr>
        <p:spPr>
          <a:xfrm>
            <a:off x="4201064" y="5672215"/>
            <a:ext cx="3036409" cy="369332"/>
          </a:xfrm>
          <a:prstGeom prst="rect">
            <a:avLst/>
          </a:prstGeom>
          <a:noFill/>
        </p:spPr>
        <p:txBody>
          <a:bodyPr wrap="none" rtlCol="0">
            <a:spAutoFit/>
          </a:bodyPr>
          <a:lstStyle/>
          <a:p>
            <a:r>
              <a:rPr lang="nl-NL" dirty="0" smtClean="0"/>
              <a:t>2x per jaar scholingsmiddag</a:t>
            </a:r>
            <a:endParaRPr lang="nl-NL" dirty="0"/>
          </a:p>
        </p:txBody>
      </p:sp>
    </p:spTree>
    <p:extLst>
      <p:ext uri="{BB962C8B-B14F-4D97-AF65-F5344CB8AC3E}">
        <p14:creationId xmlns:p14="http://schemas.microsoft.com/office/powerpoint/2010/main" val="3597614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871223" y="1371729"/>
            <a:ext cx="7920000" cy="720000"/>
          </a:xfrm>
        </p:spPr>
        <p:txBody>
          <a:bodyPr>
            <a:normAutofit/>
          </a:bodyPr>
          <a:lstStyle/>
          <a:p>
            <a:r>
              <a:rPr lang="nl-NL" sz="2400" dirty="0" smtClean="0">
                <a:solidFill>
                  <a:srgbClr val="00B0F0"/>
                </a:solidFill>
              </a:rPr>
              <a:t>Meneer Tak, overbelaste mantelzorger</a:t>
            </a:r>
            <a:endParaRPr lang="nl-NL" sz="2400" dirty="0">
              <a:solidFill>
                <a:srgbClr val="00B0F0"/>
              </a:solidFill>
            </a:endParaRPr>
          </a:p>
        </p:txBody>
      </p:sp>
      <p:sp>
        <p:nvSpPr>
          <p:cNvPr id="4" name="Rechthoek 3"/>
          <p:cNvSpPr/>
          <p:nvPr/>
        </p:nvSpPr>
        <p:spPr>
          <a:xfrm>
            <a:off x="2066798" y="6057592"/>
            <a:ext cx="5577840" cy="646331"/>
          </a:xfrm>
          <a:prstGeom prst="rect">
            <a:avLst/>
          </a:prstGeom>
        </p:spPr>
        <p:txBody>
          <a:bodyPr wrap="square">
            <a:spAutoFit/>
          </a:bodyPr>
          <a:lstStyle/>
          <a:p>
            <a:r>
              <a:rPr lang="nl-NL" dirty="0">
                <a:hlinkClick r:id="rId2"/>
              </a:rPr>
              <a:t>https://www.youtube.com/watch?v=0YUVx4Xdqps</a:t>
            </a:r>
            <a:endParaRPr lang="nl-NL" dirty="0"/>
          </a:p>
          <a:p>
            <a:endParaRPr lang="nl-NL"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885" y="2091729"/>
            <a:ext cx="5287816" cy="3965863"/>
          </a:xfrm>
          <a:prstGeom prst="rect">
            <a:avLst/>
          </a:prstGeom>
          <a:ln w="12700">
            <a:noFill/>
            <a:miter lim="400000"/>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010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378823" y="1111511"/>
            <a:ext cx="8405879" cy="812117"/>
          </a:xfrm>
        </p:spPr>
        <p:txBody>
          <a:bodyPr>
            <a:noAutofit/>
          </a:bodyPr>
          <a:lstStyle/>
          <a:p>
            <a:r>
              <a:rPr lang="nl-NL" sz="3200" b="0" dirty="0" smtClean="0">
                <a:solidFill>
                  <a:srgbClr val="00B0F0"/>
                </a:solidFill>
              </a:rPr>
              <a:t>  </a:t>
            </a:r>
            <a:r>
              <a:rPr lang="nl-NL" sz="3200" b="0" dirty="0" smtClean="0">
                <a:solidFill>
                  <a:srgbClr val="00B0F0"/>
                </a:solidFill>
                <a:latin typeface="Arial Black" panose="020B0A04020102020204" pitchFamily="34" charset="0"/>
              </a:rPr>
              <a:t>Signalen bij ontspoorde mantelzorg</a:t>
            </a:r>
            <a:endParaRPr lang="nl-NL" sz="3200" b="0" dirty="0">
              <a:solidFill>
                <a:srgbClr val="00B0F0"/>
              </a:solidFill>
              <a:latin typeface="Arial Black" panose="020B0A04020102020204"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332" y="4980939"/>
            <a:ext cx="3489371"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203" y="4371023"/>
            <a:ext cx="3163887" cy="232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24" y="2053540"/>
            <a:ext cx="2748597" cy="185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5332" y="2057792"/>
            <a:ext cx="3290932" cy="185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4652" y="3239589"/>
            <a:ext cx="2436955" cy="1611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358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5943600" y="5652655"/>
            <a:ext cx="1893689" cy="246221"/>
          </a:xfrm>
          <a:prstGeom prst="rect">
            <a:avLst/>
          </a:prstGeom>
        </p:spPr>
        <p:txBody>
          <a:bodyPr wrap="square">
            <a:spAutoFit/>
          </a:bodyPr>
          <a:lstStyle/>
          <a:p>
            <a:r>
              <a:rPr lang="nl-NL" sz="1000" dirty="0">
                <a:solidFill>
                  <a:srgbClr val="00B0F0"/>
                </a:solidFill>
              </a:rPr>
              <a:t>https://signalenkaart.nl</a:t>
            </a:r>
          </a:p>
        </p:txBody>
      </p:sp>
      <p:pic>
        <p:nvPicPr>
          <p:cNvPr id="5" name="8B523182-BE81-4054-9EDE-AC80AC477B92" descr="cid:B3906467-3C20-4841-895B-FE9F010EEC42@home"/>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76708" y="1522834"/>
            <a:ext cx="6098877" cy="316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578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idx="1"/>
          </p:nvPr>
        </p:nvSpPr>
        <p:spPr>
          <a:xfrm>
            <a:off x="2836844" y="6148911"/>
            <a:ext cx="3493856" cy="512937"/>
          </a:xfrm>
        </p:spPr>
        <p:txBody>
          <a:bodyPr>
            <a:normAutofit/>
          </a:bodyPr>
          <a:lstStyle/>
          <a:p>
            <a:pPr marL="0" indent="0">
              <a:buNone/>
            </a:pPr>
            <a:r>
              <a:rPr lang="nl-NL" sz="1000" dirty="0" smtClean="0">
                <a:solidFill>
                  <a:srgbClr val="002060"/>
                </a:solidFill>
                <a:hlinkClick r:id="rId2"/>
              </a:rPr>
              <a:t>https://www.youtube.com/watch?v=NBGTeK20dSU&amp;list=PLCeI9dWAuteFQnu8FcuW6uqM2BfO9pESi&amp;index=5</a:t>
            </a:r>
            <a:endParaRPr lang="nl-NL" sz="1000" dirty="0">
              <a:solidFill>
                <a:srgbClr val="002060"/>
              </a:solidFill>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55" y="1415593"/>
            <a:ext cx="5239779" cy="4514706"/>
          </a:xfrm>
          <a:prstGeom prst="rect">
            <a:avLst/>
          </a:prstGeom>
        </p:spPr>
      </p:pic>
    </p:spTree>
    <p:extLst>
      <p:ext uri="{BB962C8B-B14F-4D97-AF65-F5344CB8AC3E}">
        <p14:creationId xmlns:p14="http://schemas.microsoft.com/office/powerpoint/2010/main" val="2198670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720000" y="1396537"/>
            <a:ext cx="7920000" cy="5037513"/>
          </a:xfrm>
        </p:spPr>
        <p:txBody>
          <a:bodyPr>
            <a:normAutofit fontScale="32500" lnSpcReduction="20000"/>
          </a:bodyPr>
          <a:lstStyle/>
          <a:p>
            <a:pPr marL="0" indent="0">
              <a:buNone/>
            </a:pPr>
            <a:r>
              <a:rPr lang="nl-NL" sz="3100" dirty="0" smtClean="0"/>
              <a:t>Vannacht </a:t>
            </a:r>
            <a:r>
              <a:rPr lang="nl-NL" sz="3100" dirty="0"/>
              <a:t>heb ik de hele nacht wakker gelegen, huilend van spijt en van schaamte. Ik ben naar je toe gegaan lieve Jona, en toen ik je zo heerlijk in je bedje zag liggen slapen begreep ik niet hoe het zover had kunnen komen.</a:t>
            </a:r>
          </a:p>
          <a:p>
            <a:pPr marL="0" indent="0">
              <a:buNone/>
            </a:pPr>
            <a:r>
              <a:rPr lang="nl-NL" sz="3100" dirty="0" smtClean="0"/>
              <a:t>Gisteren </a:t>
            </a:r>
            <a:r>
              <a:rPr lang="nl-NL" sz="3100" dirty="0"/>
              <a:t>ging het weer helemaal mis, heb ik de situatie weer totaal uit de hand laten lopen. Er knapte iets in me, Jona. En ik heb jou, mijn bloedeigen kind, een kereltje van nog geen drie jaar, geslagen waar ik je raken kon. Tot je gehuil me wakker schudde en ik besefte wat ik had gedaan, alweer. Maar toen was het al te laat, net als de keren daarvoor.</a:t>
            </a:r>
          </a:p>
          <a:p>
            <a:pPr marL="0" indent="0">
              <a:buNone/>
            </a:pPr>
            <a:r>
              <a:rPr lang="nl-NL" sz="3100" dirty="0"/>
              <a:t> </a:t>
            </a:r>
          </a:p>
          <a:p>
            <a:pPr marL="0" indent="0">
              <a:buNone/>
            </a:pPr>
            <a:r>
              <a:rPr lang="nl-NL" sz="3100" dirty="0"/>
              <a:t>Je was de hele dag al niet zo makkelijk. Je maakte me heel vroeg wakker en vroeg vanaf dat moment constant om aandacht. Toen ik mijn moeder aan de telefoon had, kon ik haar nauwelijks verstaan door jouw vragen tussendoor. Toen ik de was op wilde hangen, wilde jij persé op je fietsje naar buiten. En toen ik in de keuken stond haalde jij ondertussen in de kamer van alles overhoop. Je kon je nog geen kwartier in je eentje vermaken.</a:t>
            </a:r>
          </a:p>
          <a:p>
            <a:pPr marL="0" indent="0">
              <a:buNone/>
            </a:pPr>
            <a:r>
              <a:rPr lang="nl-NL" sz="3100" dirty="0"/>
              <a:t> </a:t>
            </a:r>
          </a:p>
          <a:p>
            <a:pPr marL="0" indent="0">
              <a:buNone/>
            </a:pPr>
            <a:r>
              <a:rPr lang="nl-NL" sz="3100" dirty="0"/>
              <a:t>Bovendien, en dat was waarschijnlijk de bekende druppel, vroeg je voor de vijfentachtigste keer die middag naar je papa. Ja, jouw papa, mijn ex, op wie je dol bent en naar wie je altijd meer trok dan naar mij. Die vader die ook altijd zo gek was op jou, maar die, nu hij een nieuwe vriendin heeft, nauwelijks tijd voor je kan maken. Die man die beloofd had je dit weekend te komen halen en die dus vanmorgen opnieuw belde om dat af te zeggen.</a:t>
            </a:r>
          </a:p>
          <a:p>
            <a:pPr marL="0" indent="0">
              <a:buNone/>
            </a:pPr>
            <a:r>
              <a:rPr lang="nl-NL" sz="3100" dirty="0"/>
              <a:t> </a:t>
            </a:r>
          </a:p>
          <a:p>
            <a:pPr marL="0" indent="0">
              <a:buNone/>
            </a:pPr>
            <a:r>
              <a:rPr lang="nl-NL" sz="3100" dirty="0"/>
              <a:t>Je bent nog te klein om dat te begrijpen, maar je bent groot genoeg om hem te missen.</a:t>
            </a:r>
          </a:p>
          <a:p>
            <a:pPr marL="0" indent="0">
              <a:buNone/>
            </a:pPr>
            <a:r>
              <a:rPr lang="nl-NL" sz="3100" dirty="0"/>
              <a:t>En echt, ik heb het geprobeerd: rustig te blijven, niet te schreeuwen en niet boos te worden. Uit te leggen dat papa echt gauw kwam. Maar toen je dus een beetje dreinerig en voor de zesentachtigste keer of daaromtrent naar papa vroeg, ja, toen knapte er iets in me. En als een soort rode golf voelde ik de drift in me opkomen, een drift die me totaal overspoelde. Ik heb je geslagen, op je ingebeukt en kon niet meer stoppen.</a:t>
            </a:r>
          </a:p>
          <a:p>
            <a:pPr marL="0" indent="0">
              <a:buNone/>
            </a:pPr>
            <a:r>
              <a:rPr lang="nl-NL" sz="3100" dirty="0"/>
              <a:t> </a:t>
            </a:r>
          </a:p>
          <a:p>
            <a:pPr marL="0" indent="0">
              <a:buNone/>
            </a:pPr>
            <a:r>
              <a:rPr lang="nl-NL" sz="3100" dirty="0"/>
              <a:t>Ik weet het. Jij hebt geen schuld. Je bent teleurgesteld omdat je vader niet komt. En ik? Ik zou je vader in elkaar moeten slaan in plaats van jou. Je vader met zijn mooie beloften. Je vader die ik net zo mis als jij ... Vandaag neem ik je mee naar de dierentuin en maak ik er een gezellige dag van. Misschien dat je het dan weer snel vergeet. Want 0, lieve Jona, het spijt me zo verschrikkelijk.</a:t>
            </a:r>
          </a:p>
          <a:p>
            <a:pPr marL="0" indent="0">
              <a:buNone/>
            </a:pPr>
            <a:r>
              <a:rPr lang="nl-NL" sz="3100" dirty="0"/>
              <a:t>Ik snap niet dat ik me op jou afreageer. Ik snap niet waarom ik jou, die niets terug kan doen, zo moet pijnigen. Ik heb er echt geen woorden voor.</a:t>
            </a:r>
          </a:p>
          <a:p>
            <a:pPr marL="0" indent="0">
              <a:buNone/>
            </a:pPr>
            <a:r>
              <a:rPr lang="nl-NL" sz="3100" dirty="0"/>
              <a:t> </a:t>
            </a:r>
          </a:p>
          <a:p>
            <a:pPr marL="0" indent="0">
              <a:buNone/>
            </a:pPr>
            <a:r>
              <a:rPr lang="nl-NL" sz="3100" dirty="0"/>
              <a:t>Misschien moet ik wel naar iemand toe om hulp te vragen, maar ik vind het zo eng om te moeten toegeven dat ik mijn eigen kind sla. Ik beloof je Jona, nooit zal het meer gebeuren. Maar ik vraag me af hoe vaak ik dat al niet eerder gedacht heb.</a:t>
            </a:r>
          </a:p>
          <a:p>
            <a:pPr marL="0" indent="0">
              <a:buNone/>
            </a:pPr>
            <a:endParaRPr lang="nl-NL" sz="3100" dirty="0" smtClean="0"/>
          </a:p>
          <a:p>
            <a:pPr marL="0" indent="0">
              <a:buNone/>
            </a:pPr>
            <a:endParaRPr lang="nl-NL" sz="3100" dirty="0"/>
          </a:p>
          <a:p>
            <a:pPr marL="0" indent="0">
              <a:buNone/>
            </a:pPr>
            <a:r>
              <a:rPr lang="nl-NL" sz="3100" dirty="0" smtClean="0"/>
              <a:t>'Het </a:t>
            </a:r>
            <a:r>
              <a:rPr lang="nl-NL" sz="3100" dirty="0"/>
              <a:t>zal nooit meer gebeuren' is een ingezonden brief van een moeder die haar zoontje van bijna drie mishandelt, VIVA, nr. 29, 1991.</a:t>
            </a:r>
          </a:p>
          <a:p>
            <a:pPr marL="0" indent="0">
              <a:buNone/>
            </a:pPr>
            <a:r>
              <a:rPr lang="nl-NL" dirty="0"/>
              <a:t> </a:t>
            </a:r>
          </a:p>
          <a:p>
            <a:pPr marL="0" indent="0">
              <a:buNone/>
            </a:pPr>
            <a:endParaRPr lang="nl-NL" dirty="0"/>
          </a:p>
        </p:txBody>
      </p:sp>
      <p:sp>
        <p:nvSpPr>
          <p:cNvPr id="5" name="Tekstvak 4"/>
          <p:cNvSpPr txBox="1"/>
          <p:nvPr/>
        </p:nvSpPr>
        <p:spPr>
          <a:xfrm>
            <a:off x="1221971" y="615142"/>
            <a:ext cx="5375382" cy="954107"/>
          </a:xfrm>
          <a:prstGeom prst="rect">
            <a:avLst/>
          </a:prstGeom>
          <a:noFill/>
        </p:spPr>
        <p:txBody>
          <a:bodyPr wrap="none" rtlCol="0">
            <a:spAutoFit/>
          </a:bodyPr>
          <a:lstStyle/>
          <a:p>
            <a:r>
              <a:rPr lang="nl-NL" sz="2800" b="1" dirty="0">
                <a:solidFill>
                  <a:srgbClr val="00B0F0"/>
                </a:solidFill>
              </a:rPr>
              <a:t>"Het zal nooit meer gebeuren“</a:t>
            </a:r>
          </a:p>
          <a:p>
            <a:endParaRPr lang="nl-NL" sz="2800" dirty="0">
              <a:solidFill>
                <a:srgbClr val="00B0F0"/>
              </a:solidFill>
            </a:endParaRPr>
          </a:p>
        </p:txBody>
      </p:sp>
    </p:spTree>
    <p:extLst>
      <p:ext uri="{BB962C8B-B14F-4D97-AF65-F5344CB8AC3E}">
        <p14:creationId xmlns:p14="http://schemas.microsoft.com/office/powerpoint/2010/main" val="1555730056"/>
      </p:ext>
    </p:extLst>
  </p:cSld>
  <p:clrMapOvr>
    <a:masterClrMapping/>
  </p:clrMapOvr>
</p:sld>
</file>

<file path=ppt/theme/theme1.xml><?xml version="1.0" encoding="utf-8"?>
<a:theme xmlns:a="http://schemas.openxmlformats.org/drawingml/2006/main" name="ETZ_PPT_template">
  <a:themeElements>
    <a:clrScheme name="ETZ">
      <a:dk1>
        <a:srgbClr val="000000"/>
      </a:dk1>
      <a:lt1>
        <a:sysClr val="window" lastClr="FFFFFF"/>
      </a:lt1>
      <a:dk2>
        <a:srgbClr val="003F54"/>
      </a:dk2>
      <a:lt2>
        <a:srgbClr val="FFFFFF"/>
      </a:lt2>
      <a:accent1>
        <a:srgbClr val="EF3340"/>
      </a:accent1>
      <a:accent2>
        <a:srgbClr val="00B0F0"/>
      </a:accent2>
      <a:accent3>
        <a:srgbClr val="8CD600"/>
      </a:accent3>
      <a:accent4>
        <a:srgbClr val="003F54"/>
      </a:accent4>
      <a:accent5>
        <a:srgbClr val="FFFFFF"/>
      </a:accent5>
      <a:accent6>
        <a:srgbClr val="FFFFFF"/>
      </a:accent6>
      <a:hlink>
        <a:srgbClr val="00B0F0"/>
      </a:hlink>
      <a:folHlink>
        <a:srgbClr val="00B0F0"/>
      </a:folHlink>
    </a:clrScheme>
    <a:fontScheme name="ETZ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97C8557D619A4DBF577FE4815CEC06" ma:contentTypeVersion="0" ma:contentTypeDescription="Een nieuw document maken." ma:contentTypeScope="" ma:versionID="8d6abaac2b234332f29c4be0aa3100d7">
  <xsd:schema xmlns:xsd="http://www.w3.org/2001/XMLSchema" xmlns:xs="http://www.w3.org/2001/XMLSchema" xmlns:p="http://schemas.microsoft.com/office/2006/metadata/properties" targetNamespace="http://schemas.microsoft.com/office/2006/metadata/properties" ma:root="true" ma:fieldsID="1978a156f712f99d6452530788f7ffe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6C96E4-39AA-47C4-BC09-3C3E4314ABA6}">
  <ds:schemaRefs>
    <ds:schemaRef ds:uri="http://schemas.microsoft.com/sharepoint/v3/contenttype/forms"/>
  </ds:schemaRefs>
</ds:datastoreItem>
</file>

<file path=customXml/itemProps2.xml><?xml version="1.0" encoding="utf-8"?>
<ds:datastoreItem xmlns:ds="http://schemas.openxmlformats.org/officeDocument/2006/customXml" ds:itemID="{B79CEB24-291A-465A-9561-00B1BFECCA22}">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074609C-9BBF-4254-A70C-AB61B87377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blank</Template>
  <TotalTime>60</TotalTime>
  <Words>944</Words>
  <Application>Microsoft Office PowerPoint</Application>
  <PresentationFormat>Diavoorstelling (4:3)</PresentationFormat>
  <Paragraphs>70</Paragraphs>
  <Slides>10</Slides>
  <Notes>1</Notes>
  <HiddenSlides>0</HiddenSlides>
  <MMClips>0</MMClips>
  <ScaleCrop>false</ScaleCrop>
  <HeadingPairs>
    <vt:vector size="8" baseType="variant">
      <vt:variant>
        <vt:lpstr>Gebruikte lettertypen</vt:lpstr>
      </vt:variant>
      <vt:variant>
        <vt:i4>4</vt:i4>
      </vt:variant>
      <vt:variant>
        <vt:lpstr>Thema</vt:lpstr>
      </vt:variant>
      <vt:variant>
        <vt:i4>1</vt:i4>
      </vt:variant>
      <vt:variant>
        <vt:lpstr>Ingesloten OLE-bronprogramma's</vt:lpstr>
      </vt:variant>
      <vt:variant>
        <vt:i4>1</vt:i4>
      </vt:variant>
      <vt:variant>
        <vt:lpstr>Diatitels</vt:lpstr>
      </vt:variant>
      <vt:variant>
        <vt:i4>10</vt:i4>
      </vt:variant>
    </vt:vector>
  </HeadingPairs>
  <TitlesOfParts>
    <vt:vector size="16" baseType="lpstr">
      <vt:lpstr>Arial</vt:lpstr>
      <vt:lpstr>Arial Black</vt:lpstr>
      <vt:lpstr>Bradley Hand ITC</vt:lpstr>
      <vt:lpstr>Segoe UI</vt:lpstr>
      <vt:lpstr>ETZ_PPT_template</vt:lpstr>
      <vt:lpstr>Acrobat Document</vt:lpstr>
      <vt:lpstr>Verbeterde Meldcode </vt:lpstr>
      <vt:lpstr>2018</vt:lpstr>
      <vt:lpstr>PowerPoint-presentatie</vt:lpstr>
      <vt:lpstr>PowerPoint-presentatie</vt:lpstr>
      <vt:lpstr>Meneer Tak, overbelaste mantelzorger</vt:lpstr>
      <vt:lpstr>  Signalen bij ontspoorde mantelzorg</vt:lpstr>
      <vt:lpstr>PowerPoint-presentatie</vt:lpstr>
      <vt:lpstr>PowerPoint-presentatie</vt:lpstr>
      <vt:lpstr>PowerPoint-presentatie</vt:lpstr>
      <vt:lpstr>PowerPoint-presentatie</vt:lpstr>
    </vt:vector>
  </TitlesOfParts>
  <Company>ETZ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Valks, A.A.M.J.M.</dc:creator>
  <cp:keywords>Sjabloon</cp:keywords>
  <cp:lastModifiedBy>Valks, A.A.M.J.M. </cp:lastModifiedBy>
  <cp:revision>9</cp:revision>
  <dcterms:created xsi:type="dcterms:W3CDTF">2020-10-05T17:43:27Z</dcterms:created>
  <dcterms:modified xsi:type="dcterms:W3CDTF">2020-10-06T07:42:47Z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0x0101000297C8557D619A4DBF577FE4815CEC06</vt:lpwstr>
  </property>
  <property fmtid="{D5CDD505-2E9C-101B-9397-08002B2CF9AE}" pid="3" name="TaxKeyword">
    <vt:lpwstr>35;#Sjabloon|5726832a-b7db-4b1d-8587-093063227dc6</vt:lpwstr>
  </property>
  <property fmtid="{D5CDD505-2E9C-101B-9397-08002B2CF9AE}" pid="4" name="Metadata">
    <vt:lpwstr>39;#Huisstijl|ebe29eeb-6079-4b8c-bc4a-de67c61f0d54</vt:lpwstr>
  </property>
  <property fmtid="{D5CDD505-2E9C-101B-9397-08002B2CF9AE}" pid="5" name="Organisatie eenheid">
    <vt:lpwstr>12;#Communicatie|96bb74ad-855d-4b35-865d-e8a56edcdbe6</vt:lpwstr>
  </property>
  <property fmtid="{D5CDD505-2E9C-101B-9397-08002B2CF9AE}" pid="6" name="Documenttype">
    <vt:lpwstr>50;#Sjabloon|01d96efd-955a-4d38-a999-57b222a572bb</vt:lpwstr>
  </property>
  <property fmtid="{D5CDD505-2E9C-101B-9397-08002B2CF9AE}" pid="7" name="_AdHocReviewCycleID">
    <vt:i4>-2064233491</vt:i4>
  </property>
  <property fmtid="{D5CDD505-2E9C-101B-9397-08002B2CF9AE}" pid="8" name="_NewReviewCycle">
    <vt:lpwstr/>
  </property>
  <property fmtid="{D5CDD505-2E9C-101B-9397-08002B2CF9AE}" pid="9" name="_EmailSubject">
    <vt:lpwstr>PP augeo</vt:lpwstr>
  </property>
  <property fmtid="{D5CDD505-2E9C-101B-9397-08002B2CF9AE}" pid="10" name="_AuthorEmail">
    <vt:lpwstr>a.valks@etz.nl</vt:lpwstr>
  </property>
  <property fmtid="{D5CDD505-2E9C-101B-9397-08002B2CF9AE}" pid="11" name="_AuthorEmailDisplayName">
    <vt:lpwstr>Valks, Angelique</vt:lpwstr>
  </property>
</Properties>
</file>