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70" r:id="rId4"/>
    <p:sldId id="271" r:id="rId5"/>
    <p:sldId id="272" r:id="rId6"/>
    <p:sldId id="273" r:id="rId7"/>
    <p:sldId id="274" r:id="rId8"/>
    <p:sldId id="275" r:id="rId9"/>
    <p:sldId id="276" r:id="rId10"/>
    <p:sldId id="277" r:id="rId11"/>
    <p:sldId id="278" r:id="rId12"/>
    <p:sldId id="279" r:id="rId13"/>
    <p:sldId id="280" r:id="rId14"/>
    <p:sldId id="282" r:id="rId15"/>
    <p:sldId id="281" r:id="rId16"/>
    <p:sldId id="285" r:id="rId17"/>
    <p:sldId id="269" r:id="rId18"/>
    <p:sldId id="284" r:id="rId19"/>
    <p:sldId id="286" r:id="rId20"/>
    <p:sldId id="25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ke van der Vlies" initials="MvdV" lastIdx="1" clrIdx="0">
    <p:extLst>
      <p:ext uri="{19B8F6BF-5375-455C-9EA6-DF929625EA0E}">
        <p15:presenceInfo xmlns:p15="http://schemas.microsoft.com/office/powerpoint/2012/main" userId="S-1-5-21-528690733-2630048772-190799048-6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CAF"/>
    <a:srgbClr val="AAD6D8"/>
    <a:srgbClr val="C8F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0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FA379-AF16-4910-8AA8-2EEEA4D71AB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D0216F9-8A2B-46D2-804E-AE65212BA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6F69F-55A0-470B-87D4-90226ECCB5F6}"/>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6DE48515-3FAC-40B8-9621-861F4DA9AB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FC8D9F-3B49-4358-BB19-A656EA37D452}"/>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43137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9E70C-A893-4CB8-84A6-D3BF96CD73A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38C69DC-6F68-4FFD-A882-5E8363BFC78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3BE3E78-3211-4F59-A377-F5B94665C81F}"/>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18B71C36-075A-4539-B4BE-A2377FE8C1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DB617-7214-401F-92D4-097934AFA107}"/>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41878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531C1B-2FCB-42A8-9BA2-C16B8F4F45B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007E81E-BFB6-4AAE-B138-0E56060D089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A2663D-1DD5-44A5-8359-2745A9A9960B}"/>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BDD971D6-1247-44A5-8778-2771CE7C49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339381-56FC-4206-8980-FD0A59FA756D}"/>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138262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370EA-3068-40F0-8DC4-7B93985A9F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2E010D-D65C-40A7-8BFF-0AC348F275E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33311F1-8F02-4B95-BDAD-B03756CBFEB7}"/>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31F1E58D-A104-42FA-8D2A-3E6759985C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59BE7D-07C4-4AA9-87E1-7C311EA3D5CD}"/>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9003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92E10B-B078-4671-962A-FFECD64BEFA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31B3C2F-0DBF-41C2-A614-D46F7AC368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67FE517-8E22-4AD9-ACEC-1B5482F13BF4}"/>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97017758-501E-47CB-8309-2DAD613A49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131053-FC46-4E4F-9F44-14759C52AF2B}"/>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335859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873C9-66D6-49EC-908E-0AA05E3D4E4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6173A8A-C1F7-41AB-BB0A-A83EDB96B054}"/>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FBFF763-1E55-4DD1-8B76-A827661AB9E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EE3A89C-EF38-4AE0-BBA3-8AEABF4CF443}"/>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6" name="Tijdelijke aanduiding voor voettekst 5">
            <a:extLst>
              <a:ext uri="{FF2B5EF4-FFF2-40B4-BE49-F238E27FC236}">
                <a16:creationId xmlns:a16="http://schemas.microsoft.com/office/drawing/2014/main" id="{2F3D5CC9-3F00-4BD6-BA0E-738F241305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9B8EF2-BBBB-49A4-925E-7BAA564B5608}"/>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321485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A59F1-DB5C-4F57-BCC5-DB4B812200B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0D74924-651B-4129-B8C5-33E957D48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9687DDCE-5220-451D-AA63-2F50F5C75968}"/>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1580278-D8E6-4F1C-AFA9-64A6CC6C1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36F9F09-6B68-4584-B387-BF1B5641D2E1}"/>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A0C6D4B-FD88-46C2-9CED-0E6638868131}"/>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8" name="Tijdelijke aanduiding voor voettekst 7">
            <a:extLst>
              <a:ext uri="{FF2B5EF4-FFF2-40B4-BE49-F238E27FC236}">
                <a16:creationId xmlns:a16="http://schemas.microsoft.com/office/drawing/2014/main" id="{726B71DC-8EDA-462E-AA9B-9EFD2A6826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D89AFBB-07F1-4B61-9E32-74A565765DE1}"/>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216988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5EA62-4337-488C-A90D-A953119A7F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D890A8B-0637-4305-9376-C2640DC0FBAA}"/>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4" name="Tijdelijke aanduiding voor voettekst 3">
            <a:extLst>
              <a:ext uri="{FF2B5EF4-FFF2-40B4-BE49-F238E27FC236}">
                <a16:creationId xmlns:a16="http://schemas.microsoft.com/office/drawing/2014/main" id="{9FFBB185-0152-4E0F-B20D-41CCCDF06FC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697340D-092A-471E-8214-1B51115D1716}"/>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98965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9E1879-BB4A-47FE-8017-0ABAA8600AF9}"/>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3" name="Tijdelijke aanduiding voor voettekst 2">
            <a:extLst>
              <a:ext uri="{FF2B5EF4-FFF2-40B4-BE49-F238E27FC236}">
                <a16:creationId xmlns:a16="http://schemas.microsoft.com/office/drawing/2014/main" id="{93E81F28-7646-40FB-8140-BE9AC14A127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CC1E873-F995-41EC-AC6B-7128A9A314DB}"/>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254067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FF2CA-3AB2-4F4E-9FA4-8E11EBC06E4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194914D-3A9B-4456-9186-2B8AB1143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05022E4-7A44-4236-A4B4-6DB231C0C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F3E2173-EEAC-449B-9D1E-B5EC65240F15}"/>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6" name="Tijdelijke aanduiding voor voettekst 5">
            <a:extLst>
              <a:ext uri="{FF2B5EF4-FFF2-40B4-BE49-F238E27FC236}">
                <a16:creationId xmlns:a16="http://schemas.microsoft.com/office/drawing/2014/main" id="{74467BC4-C440-42EE-AA3C-3FF90CD2F1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0F9154-2502-4764-B0B0-19746446E063}"/>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190868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794CF-6CB7-4CD5-8E9C-4B57F2E5AB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236D368-50AE-469D-AA95-BA035E51A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F631A85-F5FC-4A80-AF8D-02C053B64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9513051-746E-4A7B-82FA-CD6421E94C89}"/>
              </a:ext>
            </a:extLst>
          </p:cNvPr>
          <p:cNvSpPr>
            <a:spLocks noGrp="1"/>
          </p:cNvSpPr>
          <p:nvPr>
            <p:ph type="dt" sz="half" idx="10"/>
          </p:nvPr>
        </p:nvSpPr>
        <p:spPr/>
        <p:txBody>
          <a:bodyPr/>
          <a:lstStyle/>
          <a:p>
            <a:fld id="{8200F255-E58C-4CB4-A94F-681A1A29A77B}" type="datetimeFigureOut">
              <a:rPr lang="nl-NL" smtClean="0"/>
              <a:t>16-5-2022</a:t>
            </a:fld>
            <a:endParaRPr lang="nl-NL"/>
          </a:p>
        </p:txBody>
      </p:sp>
      <p:sp>
        <p:nvSpPr>
          <p:cNvPr id="6" name="Tijdelijke aanduiding voor voettekst 5">
            <a:extLst>
              <a:ext uri="{FF2B5EF4-FFF2-40B4-BE49-F238E27FC236}">
                <a16:creationId xmlns:a16="http://schemas.microsoft.com/office/drawing/2014/main" id="{F79B22B5-F7E9-4814-83BE-8D18F0AAA2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61D805-E18D-48BD-820D-9EEF30E79C38}"/>
              </a:ext>
            </a:extLst>
          </p:cNvPr>
          <p:cNvSpPr>
            <a:spLocks noGrp="1"/>
          </p:cNvSpPr>
          <p:nvPr>
            <p:ph type="sldNum" sz="quarter" idx="12"/>
          </p:nvPr>
        </p:nvSpPr>
        <p:spPr/>
        <p:txBody>
          <a:bodyPr/>
          <a:lstStyle/>
          <a:p>
            <a:fld id="{D9230926-7A08-4B9F-A341-4172629EBF03}" type="slidenum">
              <a:rPr lang="nl-NL" smtClean="0"/>
              <a:t>‹nr.›</a:t>
            </a:fld>
            <a:endParaRPr lang="nl-NL"/>
          </a:p>
        </p:txBody>
      </p:sp>
    </p:spTree>
    <p:extLst>
      <p:ext uri="{BB962C8B-B14F-4D97-AF65-F5344CB8AC3E}">
        <p14:creationId xmlns:p14="http://schemas.microsoft.com/office/powerpoint/2010/main" val="60890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07DE5FA-DE87-47DD-9B09-F6040A1AD9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F1B87DC-8C7C-4494-A5DB-B9BE5B5B95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616A5C-4E8F-4A93-8EB3-4D10DF79D6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0F255-E58C-4CB4-A94F-681A1A29A77B}"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EC9228A7-8179-4869-8F8C-112F2258D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EAA7E1-5807-46D8-B847-FCE4F3893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30926-7A08-4B9F-A341-4172629EBF03}" type="slidenum">
              <a:rPr lang="nl-NL" smtClean="0"/>
              <a:t>‹nr.›</a:t>
            </a:fld>
            <a:endParaRPr lang="nl-NL"/>
          </a:p>
        </p:txBody>
      </p:sp>
    </p:spTree>
    <p:extLst>
      <p:ext uri="{BB962C8B-B14F-4D97-AF65-F5344CB8AC3E}">
        <p14:creationId xmlns:p14="http://schemas.microsoft.com/office/powerpoint/2010/main" val="99484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augeo.nl/" TargetMode="External"/><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2GbYHQshq2w"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98A46C70-8AA0-4E03-9ED4-D1A0D7C5193F}"/>
              </a:ext>
            </a:extLst>
          </p:cNvPr>
          <p:cNvPicPr>
            <a:picLocks noChangeAspect="1"/>
          </p:cNvPicPr>
          <p:nvPr/>
        </p:nvPicPr>
        <p:blipFill>
          <a:blip r:embed="rId2"/>
          <a:srcRect t="11428"/>
          <a:stretch>
            <a:fillRect/>
          </a:stretch>
        </p:blipFill>
        <p:spPr>
          <a:xfrm>
            <a:off x="-1253057" y="-248652"/>
            <a:ext cx="14264210" cy="7106652"/>
          </a:xfrm>
          <a:prstGeom prst="rect">
            <a:avLst/>
          </a:prstGeom>
          <a:noFill/>
          <a:ln cap="flat">
            <a:noFill/>
          </a:ln>
        </p:spPr>
      </p:pic>
      <p:sp>
        <p:nvSpPr>
          <p:cNvPr id="3" name="Titel 7">
            <a:extLst>
              <a:ext uri="{FF2B5EF4-FFF2-40B4-BE49-F238E27FC236}">
                <a16:creationId xmlns:a16="http://schemas.microsoft.com/office/drawing/2014/main" id="{D47D69F8-5F20-4293-BEF5-8A8ECD988F34}"/>
              </a:ext>
            </a:extLst>
          </p:cNvPr>
          <p:cNvSpPr txBox="1">
            <a:spLocks noGrp="1"/>
          </p:cNvSpPr>
          <p:nvPr>
            <p:ph type="ctrTitle"/>
          </p:nvPr>
        </p:nvSpPr>
        <p:spPr>
          <a:xfrm>
            <a:off x="-494522" y="914399"/>
            <a:ext cx="9441879" cy="6168183"/>
          </a:xfrm>
        </p:spPr>
        <p:txBody>
          <a:bodyPr anchorCtr="0">
            <a:normAutofit fontScale="90000"/>
          </a:bodyPr>
          <a:lstStyle/>
          <a:p>
            <a:pPr marL="571500" lvl="0" indent="-571500" algn="l">
              <a:buSzPct val="100000"/>
              <a:buFont typeface="Arial" pitchFamily="34"/>
              <a:buChar char="•"/>
            </a:pPr>
            <a:br>
              <a:rPr lang="nl-NL" sz="3200" b="1" dirty="0">
                <a:solidFill>
                  <a:srgbClr val="FFFFFF"/>
                </a:solidFill>
                <a:latin typeface="Yu Gothic" pitchFamily="34"/>
                <a:ea typeface="Yu Gothic" pitchFamily="34"/>
              </a:rPr>
            </a:br>
            <a:br>
              <a:rPr lang="nl-NL" sz="3200" b="1" dirty="0">
                <a:solidFill>
                  <a:srgbClr val="FFFFFF"/>
                </a:solidFill>
                <a:latin typeface="Yu Gothic" pitchFamily="34"/>
                <a:ea typeface="Yu Gothic" pitchFamily="34"/>
              </a:rPr>
            </a:br>
            <a:br>
              <a:rPr lang="nl-NL" sz="5400" b="1" dirty="0">
                <a:solidFill>
                  <a:srgbClr val="FFFFFF"/>
                </a:solidFill>
                <a:latin typeface="Yu Gothic" pitchFamily="34"/>
                <a:ea typeface="Yu Gothic" pitchFamily="34"/>
              </a:rPr>
            </a:br>
            <a:r>
              <a:rPr lang="nl-NL" sz="5400" b="1" dirty="0">
                <a:solidFill>
                  <a:srgbClr val="FFFFFF"/>
                </a:solidFill>
                <a:latin typeface="Yu Gothic" pitchFamily="34"/>
                <a:ea typeface="Yu Gothic" pitchFamily="34"/>
              </a:rPr>
              <a:t>           Welkom!</a:t>
            </a:r>
            <a:br>
              <a:rPr lang="nl-NL" sz="5400" b="1" dirty="0">
                <a:solidFill>
                  <a:srgbClr val="FFFFFF"/>
                </a:solidFill>
                <a:latin typeface="Yu Gothic" pitchFamily="34"/>
                <a:ea typeface="Yu Gothic" pitchFamily="34"/>
              </a:rPr>
            </a:br>
            <a:r>
              <a:rPr lang="nl-NL" sz="5400" b="1" dirty="0">
                <a:solidFill>
                  <a:srgbClr val="FFFFFF"/>
                </a:solidFill>
                <a:latin typeface="Yu Gothic" pitchFamily="34"/>
                <a:ea typeface="Yu Gothic" pitchFamily="34"/>
              </a:rPr>
              <a:t>   </a:t>
            </a:r>
            <a:r>
              <a:rPr lang="nl-NL" sz="3600" b="1" dirty="0">
                <a:solidFill>
                  <a:srgbClr val="FFFFFF"/>
                </a:solidFill>
                <a:latin typeface="Yu Gothic" pitchFamily="34"/>
                <a:ea typeface="Yu Gothic" pitchFamily="34"/>
              </a:rPr>
              <a:t>Hoe ga je het gesprek aan met </a:t>
            </a:r>
            <a:br>
              <a:rPr lang="nl-NL" sz="3600" b="1" dirty="0">
                <a:solidFill>
                  <a:srgbClr val="FFFFFF"/>
                </a:solidFill>
                <a:latin typeface="Yu Gothic" pitchFamily="34"/>
                <a:ea typeface="Yu Gothic" pitchFamily="34"/>
              </a:rPr>
            </a:br>
            <a:r>
              <a:rPr lang="nl-NL" sz="3600" b="1" dirty="0">
                <a:solidFill>
                  <a:srgbClr val="FFFFFF"/>
                </a:solidFill>
                <a:latin typeface="Yu Gothic" pitchFamily="34"/>
                <a:ea typeface="Yu Gothic" pitchFamily="34"/>
              </a:rPr>
              <a:t>     ouders over je zorgen?</a:t>
            </a:r>
            <a:br>
              <a:rPr lang="nl-NL" sz="3600" b="1" dirty="0">
                <a:solidFill>
                  <a:srgbClr val="FFFFFF"/>
                </a:solidFill>
                <a:latin typeface="Yu Gothic" pitchFamily="34"/>
                <a:ea typeface="Yu Gothic" pitchFamily="34"/>
              </a:rPr>
            </a:br>
            <a:br>
              <a:rPr lang="nl-NL" sz="5400" b="1" dirty="0">
                <a:solidFill>
                  <a:srgbClr val="FFFFFF"/>
                </a:solidFill>
                <a:latin typeface="Yu Gothic" pitchFamily="34"/>
                <a:ea typeface="Yu Gothic" pitchFamily="34"/>
              </a:rPr>
            </a:br>
            <a:r>
              <a:rPr lang="nl-NL" sz="2400" b="1" dirty="0">
                <a:latin typeface="Yu Gothic" pitchFamily="34"/>
                <a:ea typeface="Yu Gothic" pitchFamily="34"/>
              </a:rPr>
              <a:t>Geluid graag op ‘</a:t>
            </a:r>
            <a:r>
              <a:rPr lang="nl-NL" sz="2400" b="1" dirty="0" err="1">
                <a:latin typeface="Yu Gothic" pitchFamily="34"/>
                <a:ea typeface="Yu Gothic" pitchFamily="34"/>
              </a:rPr>
              <a:t>mute</a:t>
            </a:r>
            <a:r>
              <a:rPr lang="nl-NL" sz="2400" b="1" dirty="0">
                <a:latin typeface="Yu Gothic" pitchFamily="34"/>
                <a:ea typeface="Yu Gothic" pitchFamily="34"/>
              </a:rPr>
              <a:t>’ en liefst camera aan.</a:t>
            </a:r>
            <a:br>
              <a:rPr lang="nl-NL" sz="2400" b="1" dirty="0">
                <a:latin typeface="Yu Gothic" pitchFamily="34"/>
                <a:ea typeface="Yu Gothic" pitchFamily="34"/>
              </a:rPr>
            </a:br>
            <a:br>
              <a:rPr lang="nl-NL" sz="2400" b="1" dirty="0">
                <a:latin typeface="Yu Gothic" pitchFamily="34"/>
                <a:ea typeface="Yu Gothic" pitchFamily="34"/>
              </a:rPr>
            </a:br>
            <a:r>
              <a:rPr lang="nl-NL" sz="2400" b="1" dirty="0">
                <a:latin typeface="Yu Gothic" pitchFamily="34"/>
                <a:ea typeface="Yu Gothic" pitchFamily="34"/>
              </a:rPr>
              <a:t>We maken gebruik van </a:t>
            </a:r>
            <a:r>
              <a:rPr lang="nl-NL" sz="2400" b="1" dirty="0" err="1">
                <a:latin typeface="Yu Gothic" pitchFamily="34"/>
                <a:ea typeface="Yu Gothic" pitchFamily="34"/>
              </a:rPr>
              <a:t>mentimeter</a:t>
            </a:r>
            <a:r>
              <a:rPr lang="nl-NL" sz="2400" b="1" dirty="0">
                <a:latin typeface="Yu Gothic" pitchFamily="34"/>
                <a:ea typeface="Yu Gothic" pitchFamily="34"/>
              </a:rPr>
              <a:t>. Ga via je telefoon alvast naar www.menti.com en gebruik de code: 22866636.</a:t>
            </a:r>
            <a:br>
              <a:rPr lang="nl-NL" sz="2400" b="1" dirty="0">
                <a:latin typeface="Yu Gothic" pitchFamily="34"/>
                <a:ea typeface="Yu Gothic" pitchFamily="34"/>
              </a:rPr>
            </a:br>
            <a:br>
              <a:rPr lang="nl-NL" sz="2400" b="1" dirty="0">
                <a:latin typeface="Yu Gothic" pitchFamily="34"/>
                <a:ea typeface="Yu Gothic" pitchFamily="34"/>
              </a:rPr>
            </a:br>
            <a:r>
              <a:rPr lang="nl-NL" sz="2400" b="1" dirty="0">
                <a:latin typeface="Yu Gothic" pitchFamily="34"/>
                <a:ea typeface="Yu Gothic" pitchFamily="34"/>
              </a:rPr>
              <a:t>We nemen het </a:t>
            </a:r>
            <a:r>
              <a:rPr lang="nl-NL" sz="2400" b="1" dirty="0" err="1">
                <a:latin typeface="Yu Gothic" pitchFamily="34"/>
                <a:ea typeface="Yu Gothic" pitchFamily="34"/>
              </a:rPr>
              <a:t>webinar</a:t>
            </a:r>
            <a:r>
              <a:rPr lang="nl-NL" sz="2400" b="1" dirty="0">
                <a:latin typeface="Yu Gothic" pitchFamily="34"/>
                <a:ea typeface="Yu Gothic" pitchFamily="34"/>
              </a:rPr>
              <a:t> op.</a:t>
            </a:r>
            <a:br>
              <a:rPr lang="nl-NL" sz="2400" b="1" dirty="0">
                <a:latin typeface="Yu Gothic" pitchFamily="34"/>
                <a:ea typeface="Yu Gothic" pitchFamily="34"/>
              </a:rPr>
            </a:br>
            <a:r>
              <a:rPr lang="nl-NL" sz="2400" b="1" dirty="0">
                <a:latin typeface="Yu Gothic" pitchFamily="34"/>
                <a:ea typeface="Yu Gothic" pitchFamily="34"/>
              </a:rPr>
              <a:t>Tijdelijk terug te kijken ons 1Sociaal Domein </a:t>
            </a:r>
            <a:br>
              <a:rPr lang="nl-NL" sz="2400" b="1" dirty="0">
                <a:latin typeface="Yu Gothic" pitchFamily="34"/>
                <a:ea typeface="Yu Gothic" pitchFamily="34"/>
              </a:rPr>
            </a:br>
            <a:r>
              <a:rPr lang="nl-NL" sz="2400" b="1" dirty="0" err="1">
                <a:latin typeface="Yu Gothic" pitchFamily="34"/>
                <a:ea typeface="Yu Gothic" pitchFamily="34"/>
              </a:rPr>
              <a:t>channel</a:t>
            </a:r>
            <a:r>
              <a:rPr lang="nl-NL" sz="2400" b="1" dirty="0">
                <a:latin typeface="Yu Gothic" pitchFamily="34"/>
                <a:ea typeface="Yu Gothic" pitchFamily="34"/>
              </a:rPr>
              <a:t> ‘Veiligheid in gezinnen’.</a:t>
            </a:r>
            <a:br>
              <a:rPr lang="nl-NL" sz="2400" b="1" dirty="0">
                <a:latin typeface="Yu Gothic" pitchFamily="34"/>
                <a:ea typeface="Yu Gothic" pitchFamily="34"/>
              </a:rPr>
            </a:br>
            <a:br>
              <a:rPr lang="nl-NL" sz="2400" b="1" dirty="0">
                <a:latin typeface="Yu Gothic" pitchFamily="34"/>
                <a:ea typeface="Yu Gothic" pitchFamily="34"/>
              </a:rPr>
            </a:br>
            <a:r>
              <a:rPr lang="nl-NL" sz="2400" b="1" dirty="0">
                <a:latin typeface="Yu Gothic" pitchFamily="34"/>
                <a:ea typeface="Yu Gothic" pitchFamily="34"/>
              </a:rPr>
              <a:t>Vragen die we vanmiddag niet kunnen beantwoorden, komen terug op ons </a:t>
            </a:r>
            <a:r>
              <a:rPr lang="nl-NL" sz="2400" b="1" dirty="0" err="1">
                <a:latin typeface="Yu Gothic" pitchFamily="34"/>
                <a:ea typeface="Yu Gothic" pitchFamily="34"/>
              </a:rPr>
              <a:t>channel</a:t>
            </a:r>
            <a:r>
              <a:rPr lang="nl-NL" sz="2400" b="1" dirty="0">
                <a:latin typeface="Yu Gothic" pitchFamily="34"/>
                <a:ea typeface="Yu Gothic" pitchFamily="34"/>
              </a:rPr>
              <a:t> ‘Veiligheid in gezinnen’. </a:t>
            </a:r>
            <a:br>
              <a:rPr lang="nl-NL" sz="2400" b="1" dirty="0">
                <a:latin typeface="Yu Gothic" pitchFamily="34"/>
                <a:ea typeface="Yu Gothic" pitchFamily="34"/>
              </a:rPr>
            </a:br>
            <a:br>
              <a:rPr lang="nl-NL" sz="2400" b="1" dirty="0">
                <a:latin typeface="Yu Gothic" pitchFamily="34"/>
                <a:ea typeface="Yu Gothic" pitchFamily="34"/>
              </a:rPr>
            </a:br>
            <a:br>
              <a:rPr lang="nl-NL" sz="2400" b="1" dirty="0">
                <a:solidFill>
                  <a:srgbClr val="FFFFFF"/>
                </a:solidFill>
                <a:latin typeface="Yu Gothic" pitchFamily="34"/>
                <a:ea typeface="Yu Gothic" pitchFamily="34"/>
              </a:rPr>
            </a:br>
            <a:endParaRPr lang="nl-NL" sz="2400" b="1" dirty="0">
              <a:solidFill>
                <a:srgbClr val="FFFFFF"/>
              </a:solidFill>
              <a:latin typeface="Yu Gothic" pitchFamily="34"/>
              <a:ea typeface="Yu Gothic" pitchFamily="34"/>
            </a:endParaRPr>
          </a:p>
        </p:txBody>
      </p:sp>
      <p:pic>
        <p:nvPicPr>
          <p:cNvPr id="4" name="Afbeelding 9">
            <a:extLst>
              <a:ext uri="{FF2B5EF4-FFF2-40B4-BE49-F238E27FC236}">
                <a16:creationId xmlns:a16="http://schemas.microsoft.com/office/drawing/2014/main" id="{9CBC693F-0041-4782-8EEB-D83A4630F0C3}"/>
              </a:ext>
            </a:extLst>
          </p:cNvPr>
          <p:cNvPicPr>
            <a:picLocks noChangeAspect="1"/>
          </p:cNvPicPr>
          <p:nvPr/>
        </p:nvPicPr>
        <p:blipFill>
          <a:blip r:embed="rId3"/>
          <a:stretch>
            <a:fillRect/>
          </a:stretch>
        </p:blipFill>
        <p:spPr>
          <a:xfrm>
            <a:off x="-1737" y="-24067"/>
            <a:ext cx="1079504" cy="1060447"/>
          </a:xfrm>
          <a:prstGeom prst="rect">
            <a:avLst/>
          </a:prstGeom>
          <a:noFill/>
          <a:ln cap="flat">
            <a:noFill/>
          </a:ln>
        </p:spPr>
      </p:pic>
      <p:cxnSp>
        <p:nvCxnSpPr>
          <p:cNvPr id="5" name="Rechte verbindingslijn 10">
            <a:extLst>
              <a:ext uri="{FF2B5EF4-FFF2-40B4-BE49-F238E27FC236}">
                <a16:creationId xmlns:a16="http://schemas.microsoft.com/office/drawing/2014/main" id="{5B4C7630-11B0-438C-987B-64C6945BBD22}"/>
              </a:ext>
            </a:extLst>
          </p:cNvPr>
          <p:cNvCxnSpPr/>
          <p:nvPr/>
        </p:nvCxnSpPr>
        <p:spPr>
          <a:xfrm>
            <a:off x="0" y="6817894"/>
            <a:ext cx="12191996" cy="0"/>
          </a:xfrm>
          <a:prstGeom prst="straightConnector1">
            <a:avLst/>
          </a:prstGeom>
          <a:noFill/>
          <a:ln w="76196" cap="flat">
            <a:solidFill>
              <a:srgbClr val="0AACAF"/>
            </a:solidFill>
            <a:prstDash val="solid"/>
            <a:miter/>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781996" y="864973"/>
            <a:ext cx="8213565" cy="2356024"/>
          </a:xfrm>
        </p:spPr>
        <p:txBody>
          <a:bodyPr>
            <a:normAutofit fontScale="90000"/>
          </a:bodyPr>
          <a:lstStyle/>
          <a:p>
            <a:pPr algn="l"/>
            <a:br>
              <a:rPr lang="nl-NL" b="1" dirty="0">
                <a:latin typeface="Yu Gothic" panose="020B0400000000000000" pitchFamily="34" charset="-128"/>
                <a:ea typeface="Yu Gothic" panose="020B0400000000000000" pitchFamily="34" charset="-128"/>
              </a:rPr>
            </a:br>
            <a:br>
              <a:rPr lang="nl-NL" b="1" dirty="0">
                <a:latin typeface="Yu Gothic" panose="020B0400000000000000" pitchFamily="34" charset="-128"/>
                <a:ea typeface="Yu Gothic" panose="020B0400000000000000" pitchFamily="34" charset="-128"/>
              </a:rPr>
            </a:br>
            <a:br>
              <a:rPr lang="nl-NL" b="1" dirty="0">
                <a:latin typeface="Yu Gothic" panose="020B0400000000000000" pitchFamily="34" charset="-128"/>
                <a:ea typeface="Yu Gothic" panose="020B0400000000000000" pitchFamily="34" charset="-128"/>
              </a:rPr>
            </a:br>
            <a:br>
              <a:rPr lang="nl-NL" b="1" dirty="0">
                <a:latin typeface="Yu Gothic" panose="020B0400000000000000" pitchFamily="34" charset="-128"/>
                <a:ea typeface="Yu Gothic" panose="020B0400000000000000" pitchFamily="34" charset="-128"/>
              </a:rPr>
            </a:br>
            <a:br>
              <a:rPr lang="nl-NL" b="1" dirty="0">
                <a:latin typeface="Yu Gothic" panose="020B0400000000000000" pitchFamily="34" charset="-128"/>
                <a:ea typeface="Yu Gothic" panose="020B0400000000000000" pitchFamily="34" charset="-128"/>
              </a:rPr>
            </a:br>
            <a:br>
              <a:rPr lang="nl-NL" b="1" dirty="0">
                <a:latin typeface="Yu Gothic" panose="020B0400000000000000" pitchFamily="34" charset="-128"/>
                <a:ea typeface="Yu Gothic" panose="020B0400000000000000" pitchFamily="34" charset="-128"/>
              </a:rPr>
            </a:br>
            <a:r>
              <a:rPr lang="nl-NL" b="1" dirty="0">
                <a:latin typeface="Yu Gothic" panose="020B0400000000000000" pitchFamily="34" charset="-128"/>
                <a:ea typeface="Yu Gothic" panose="020B0400000000000000" pitchFamily="34" charset="-128"/>
              </a:rPr>
              <a:t> </a:t>
            </a:r>
            <a:br>
              <a:rPr lang="nl-NL" b="1" dirty="0">
                <a:latin typeface="Yu Gothic" panose="020B0400000000000000" pitchFamily="34" charset="-128"/>
                <a:ea typeface="Yu Gothic" panose="020B0400000000000000" pitchFamily="34" charset="-128"/>
              </a:rPr>
            </a:br>
            <a:br>
              <a:rPr lang="nl-NL" b="1" dirty="0">
                <a:latin typeface="Yu Gothic" panose="020B0400000000000000" pitchFamily="34" charset="-128"/>
                <a:ea typeface="Yu Gothic" panose="020B0400000000000000" pitchFamily="34" charset="-128"/>
              </a:rPr>
            </a:br>
            <a:br>
              <a:rPr lang="nl-NL" b="1" dirty="0">
                <a:latin typeface="Yu Gothic" panose="020B0400000000000000" pitchFamily="34" charset="-128"/>
                <a:ea typeface="Yu Gothic" panose="020B0400000000000000" pitchFamily="34" charset="-128"/>
              </a:rPr>
            </a:br>
            <a:r>
              <a:rPr lang="nl-NL" b="1" dirty="0">
                <a:latin typeface="Yu Gothic" panose="020B0400000000000000" pitchFamily="34" charset="-128"/>
                <a:ea typeface="Yu Gothic" panose="020B0400000000000000" pitchFamily="34" charset="-128"/>
              </a:rPr>
              <a:t>Meldcode Huiselijk Geweld en Kindermishandeling</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14947" y="3301208"/>
            <a:ext cx="8213565" cy="3400926"/>
          </a:xfrm>
        </p:spPr>
        <p:txBody>
          <a:bodyPr>
            <a:normAutofit/>
          </a:bodyPr>
          <a:lstStyle/>
          <a:p>
            <a:pPr marL="342900" indent="-342900" algn="l">
              <a:buFontTx/>
              <a:buChar char="-"/>
            </a:pPr>
            <a:endParaRPr lang="nl-NL" b="1" i="0" dirty="0">
              <a:solidFill>
                <a:srgbClr val="202124"/>
              </a:solidFill>
              <a:effectLst/>
              <a:latin typeface="arial" panose="020B0604020202020204" pitchFamily="34" charset="0"/>
            </a:endParaRPr>
          </a:p>
          <a:p>
            <a:pPr marL="342900" indent="-342900" algn="l">
              <a:buFontTx/>
              <a:buChar char="-"/>
            </a:pPr>
            <a:r>
              <a:rPr lang="nl-NL" b="0" i="0" dirty="0">
                <a:solidFill>
                  <a:srgbClr val="000000"/>
                </a:solidFill>
                <a:effectLst/>
                <a:latin typeface="kohinoor"/>
              </a:rPr>
              <a:t>De meldcode helpt jou als professional zorgvuldig te handelen bij een vermoeden van kindermishandeling of huiselijk geweld. In vijf stappen wordt aangegeven wat je moet doen als je vermoedt dat een kind thuis in de knel zit.</a:t>
            </a:r>
            <a:endParaRPr lang="nl-NL" b="1" i="0" dirty="0">
              <a:solidFill>
                <a:srgbClr val="202124"/>
              </a:solidFill>
              <a:effectLst/>
              <a:latin typeface="arial" panose="020B0604020202020204" pitchFamily="34" charset="0"/>
            </a:endParaRPr>
          </a:p>
          <a:p>
            <a:pPr marL="342900" indent="-342900" algn="l">
              <a:buFontTx/>
              <a:buChar char="-"/>
            </a:pPr>
            <a:r>
              <a:rPr lang="nl-NL" b="1" i="0" dirty="0">
                <a:solidFill>
                  <a:srgbClr val="202124"/>
                </a:solidFill>
                <a:effectLst/>
                <a:latin typeface="kohinoor"/>
              </a:rPr>
              <a:t>Doel</a:t>
            </a:r>
            <a:r>
              <a:rPr lang="nl-NL" b="0" i="0" dirty="0">
                <a:solidFill>
                  <a:srgbClr val="202124"/>
                </a:solidFill>
                <a:effectLst/>
                <a:latin typeface="kohinoor"/>
              </a:rPr>
              <a:t> van de wet </a:t>
            </a:r>
            <a:r>
              <a:rPr lang="nl-NL" i="0" dirty="0">
                <a:solidFill>
                  <a:srgbClr val="202124"/>
                </a:solidFill>
                <a:effectLst/>
                <a:latin typeface="kohinoor"/>
              </a:rPr>
              <a:t>meldcode</a:t>
            </a:r>
            <a:r>
              <a:rPr lang="nl-NL" b="0" i="0" dirty="0">
                <a:solidFill>
                  <a:srgbClr val="202124"/>
                </a:solidFill>
                <a:effectLst/>
                <a:latin typeface="kohinoor"/>
              </a:rPr>
              <a:t> is dat er sneller en adequater wordt ingegrepen bij vermoedens van huiselijk geweld en </a:t>
            </a:r>
            <a:r>
              <a:rPr lang="nl-NL" i="0" dirty="0">
                <a:solidFill>
                  <a:srgbClr val="202124"/>
                </a:solidFill>
                <a:effectLst/>
                <a:latin typeface="kohinoor"/>
              </a:rPr>
              <a:t>kindermishandeling. </a:t>
            </a:r>
            <a:endParaRPr lang="nl-NL" dirty="0">
              <a:latin typeface="kohinoor"/>
              <a:cs typeface="Calibri Light" panose="020F0302020204030204" pitchFamily="34" charset="0"/>
            </a:endParaRP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6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fontScale="90000"/>
          </a:bodyPr>
          <a:lstStyle/>
          <a:p>
            <a:pPr algn="l"/>
            <a:r>
              <a:rPr lang="nl-NL" b="1" dirty="0">
                <a:latin typeface="Yu Gothic" panose="020B0400000000000000" pitchFamily="34" charset="-128"/>
                <a:ea typeface="Yu Gothic" panose="020B0400000000000000" pitchFamily="34" charset="-128"/>
              </a:rPr>
              <a:t>De 5 stappen van de Meldcode</a:t>
            </a:r>
          </a:p>
        </p:txBody>
      </p:sp>
      <p:pic>
        <p:nvPicPr>
          <p:cNvPr id="2" name="Afbeelding 1">
            <a:extLst>
              <a:ext uri="{FF2B5EF4-FFF2-40B4-BE49-F238E27FC236}">
                <a16:creationId xmlns:a16="http://schemas.microsoft.com/office/drawing/2014/main" id="{19DA4C6D-40CA-286A-0B8D-E46437A8173E}"/>
              </a:ext>
            </a:extLst>
          </p:cNvPr>
          <p:cNvPicPr>
            <a:picLocks noChangeAspect="1"/>
          </p:cNvPicPr>
          <p:nvPr/>
        </p:nvPicPr>
        <p:blipFill>
          <a:blip r:embed="rId3"/>
          <a:stretch>
            <a:fillRect/>
          </a:stretch>
        </p:blipFill>
        <p:spPr>
          <a:xfrm>
            <a:off x="2738308" y="2439945"/>
            <a:ext cx="7753350" cy="4152900"/>
          </a:xfrm>
          <a:prstGeom prst="rect">
            <a:avLst/>
          </a:prstGeom>
        </p:spPr>
      </p:pic>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10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fontScale="90000"/>
          </a:bodyPr>
          <a:lstStyle/>
          <a:p>
            <a:pPr algn="l"/>
            <a:r>
              <a:rPr lang="nl-NL" b="1" dirty="0">
                <a:latin typeface="Yu Gothic" panose="020B0400000000000000" pitchFamily="34" charset="-128"/>
                <a:ea typeface="Yu Gothic" panose="020B0400000000000000" pitchFamily="34" charset="-128"/>
              </a:rPr>
              <a:t>Stap 3: In gesprek met ouders</a:t>
            </a:r>
          </a:p>
        </p:txBody>
      </p:sp>
      <p:pic>
        <p:nvPicPr>
          <p:cNvPr id="2" name="Afbeelding 1">
            <a:extLst>
              <a:ext uri="{FF2B5EF4-FFF2-40B4-BE49-F238E27FC236}">
                <a16:creationId xmlns:a16="http://schemas.microsoft.com/office/drawing/2014/main" id="{A1007441-52A2-3F53-9061-7D3C0D9FDDE3}"/>
              </a:ext>
            </a:extLst>
          </p:cNvPr>
          <p:cNvPicPr>
            <a:picLocks noChangeAspect="1"/>
          </p:cNvPicPr>
          <p:nvPr/>
        </p:nvPicPr>
        <p:blipFill>
          <a:blip r:embed="rId3"/>
          <a:stretch>
            <a:fillRect/>
          </a:stretch>
        </p:blipFill>
        <p:spPr>
          <a:xfrm>
            <a:off x="8732479" y="2798375"/>
            <a:ext cx="2816596" cy="2115495"/>
          </a:xfrm>
          <a:prstGeom prst="rect">
            <a:avLst/>
          </a:prstGeom>
        </p:spPr>
      </p:pic>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526623" y="2535088"/>
            <a:ext cx="8213565" cy="3400926"/>
          </a:xfrm>
        </p:spPr>
        <p:txBody>
          <a:bodyPr>
            <a:normAutofit lnSpcReduction="10000"/>
          </a:bodyPr>
          <a:lstStyle/>
          <a:p>
            <a:pPr marL="342900" indent="-342900" algn="l">
              <a:buFontTx/>
              <a:buChar char="-"/>
            </a:pPr>
            <a:r>
              <a:rPr lang="nl-NL" dirty="0">
                <a:latin typeface="Calibri Light" panose="020F0302020204030204" pitchFamily="34" charset="0"/>
                <a:cs typeface="Calibri Light" panose="020F0302020204030204" pitchFamily="34" charset="0"/>
              </a:rPr>
              <a:t>Zorgen mogen nooit “uit de lucht komen vallen” </a:t>
            </a:r>
          </a:p>
          <a:p>
            <a:pPr marL="342900" indent="-342900" algn="l">
              <a:buFontTx/>
              <a:buChar char="-"/>
            </a:pPr>
            <a:r>
              <a:rPr lang="nl-NL" dirty="0">
                <a:latin typeface="Calibri Light" panose="020F0302020204030204" pitchFamily="34" charset="0"/>
                <a:cs typeface="Calibri Light" panose="020F0302020204030204" pitchFamily="34" charset="0"/>
              </a:rPr>
              <a:t>Normen en waarden</a:t>
            </a:r>
          </a:p>
          <a:p>
            <a:pPr marL="342900" indent="-342900" algn="l">
              <a:buFontTx/>
              <a:buChar char="-"/>
            </a:pPr>
            <a:r>
              <a:rPr lang="nl-NL" dirty="0">
                <a:latin typeface="Calibri Light" panose="020F0302020204030204" pitchFamily="34" charset="0"/>
                <a:cs typeface="Calibri Light" panose="020F0302020204030204" pitchFamily="34" charset="0"/>
              </a:rPr>
              <a:t>Dilemma’s</a:t>
            </a:r>
          </a:p>
          <a:p>
            <a:pPr marL="342900" indent="-342900" algn="l">
              <a:buFontTx/>
              <a:buChar char="-"/>
            </a:pPr>
            <a:r>
              <a:rPr lang="nl-NL" dirty="0">
                <a:latin typeface="Calibri Light" panose="020F0302020204030204" pitchFamily="34" charset="0"/>
                <a:cs typeface="Calibri Light" panose="020F0302020204030204" pitchFamily="34" charset="0"/>
              </a:rPr>
              <a:t>Stappenplan</a:t>
            </a:r>
          </a:p>
          <a:p>
            <a:pPr marL="342900" indent="-342900" algn="l">
              <a:buFontTx/>
              <a:buChar char="-"/>
            </a:pPr>
            <a:r>
              <a:rPr lang="nl-NL" dirty="0">
                <a:latin typeface="Calibri Light" panose="020F0302020204030204" pitchFamily="34" charset="0"/>
                <a:cs typeface="Calibri Light" panose="020F0302020204030204" pitchFamily="34" charset="0"/>
              </a:rPr>
              <a:t>Gesprekstechnieken</a:t>
            </a:r>
          </a:p>
          <a:p>
            <a:pPr marL="342900" indent="-342900" algn="l">
              <a:buFontTx/>
              <a:buChar char="-"/>
            </a:pPr>
            <a:r>
              <a:rPr lang="nl-NL" dirty="0">
                <a:latin typeface="Calibri Light" panose="020F0302020204030204" pitchFamily="34" charset="0"/>
                <a:cs typeface="Calibri Light" panose="020F0302020204030204" pitchFamily="34" charset="0"/>
              </a:rPr>
              <a:t>Ezelsbruggetjes</a:t>
            </a:r>
          </a:p>
          <a:p>
            <a:pPr marL="342900" indent="-342900" algn="l">
              <a:buFontTx/>
              <a:buChar char="-"/>
            </a:pPr>
            <a:r>
              <a:rPr lang="nl-NL" dirty="0">
                <a:latin typeface="Calibri Light" panose="020F0302020204030204" pitchFamily="34" charset="0"/>
                <a:cs typeface="Calibri Light" panose="020F0302020204030204" pitchFamily="34" charset="0"/>
              </a:rPr>
              <a:t>Belangrijk: Ga ook in gesprek met het kind/de jongere!!</a:t>
            </a:r>
          </a:p>
          <a:p>
            <a:pPr marL="342900" indent="-342900" algn="l">
              <a:buFontTx/>
              <a:buChar char="-"/>
            </a:pPr>
            <a:r>
              <a:rPr lang="nl-NL" dirty="0">
                <a:latin typeface="Calibri Light" panose="020F0302020204030204" pitchFamily="34" charset="0"/>
                <a:cs typeface="Calibri Light" panose="020F0302020204030204" pitchFamily="34" charset="0"/>
              </a:rPr>
              <a:t>Uitzondering NIET in gesprek: veiligheid in geding</a:t>
            </a: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24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Dilemma’s</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31423" y="2518613"/>
            <a:ext cx="8213565" cy="3400926"/>
          </a:xfrm>
        </p:spPr>
        <p:txBody>
          <a:bodyPr>
            <a:normAutofit/>
          </a:bodyPr>
          <a:lstStyle/>
          <a:p>
            <a:pPr marL="342900" indent="-342900" algn="l">
              <a:buFontTx/>
              <a:buChar char="-"/>
            </a:pPr>
            <a:r>
              <a:rPr lang="nl-NL" dirty="0">
                <a:latin typeface="Calibri Light" panose="020F0302020204030204" pitchFamily="34" charset="0"/>
                <a:cs typeface="Calibri Light" panose="020F0302020204030204" pitchFamily="34" charset="0"/>
              </a:rPr>
              <a:t>Neem eigen casus/kind/gezin in gedachten</a:t>
            </a:r>
          </a:p>
          <a:p>
            <a:pPr marL="342900" indent="-342900" algn="l">
              <a:buFontTx/>
              <a:buChar char="-"/>
            </a:pPr>
            <a:r>
              <a:rPr lang="nl-NL" dirty="0">
                <a:latin typeface="Calibri Light" panose="020F0302020204030204" pitchFamily="34" charset="0"/>
                <a:cs typeface="Calibri Light" panose="020F0302020204030204" pitchFamily="34" charset="0"/>
              </a:rPr>
              <a:t>Vul de schaalvragen in Mentimeter in </a:t>
            </a:r>
          </a:p>
          <a:p>
            <a:pPr algn="l"/>
            <a:r>
              <a:rPr lang="nl-NL" dirty="0">
                <a:latin typeface="Calibri Light" panose="020F0302020204030204" pitchFamily="34" charset="0"/>
                <a:cs typeface="Calibri Light" panose="020F0302020204030204" pitchFamily="34" charset="0"/>
              </a:rPr>
              <a:t>      Code: </a:t>
            </a:r>
          </a:p>
          <a:p>
            <a:pPr algn="l"/>
            <a:endParaRPr lang="nl-NL" dirty="0">
              <a:latin typeface="Calibri Light" panose="020F0302020204030204" pitchFamily="34" charset="0"/>
              <a:cs typeface="Calibri Light" panose="020F0302020204030204" pitchFamily="34" charset="0"/>
            </a:endParaRPr>
          </a:p>
          <a:p>
            <a:pPr algn="l"/>
            <a:endParaRPr lang="nl-NL" dirty="0">
              <a:latin typeface="Calibri Light" panose="020F0302020204030204" pitchFamily="34" charset="0"/>
              <a:cs typeface="Calibri Light" panose="020F0302020204030204" pitchFamily="34" charset="0"/>
            </a:endParaRPr>
          </a:p>
          <a:p>
            <a:pPr algn="l"/>
            <a:r>
              <a:rPr lang="nl-NL" dirty="0">
                <a:latin typeface="Calibri Light" panose="020F0302020204030204" pitchFamily="34" charset="0"/>
                <a:cs typeface="Calibri Light" panose="020F0302020204030204" pitchFamily="34" charset="0"/>
              </a:rPr>
              <a:t>                          Bewustwording!</a:t>
            </a:r>
          </a:p>
          <a:p>
            <a:pPr marL="342900" indent="-342900" algn="l">
              <a:buFontTx/>
              <a:buChar char="-"/>
            </a:pPr>
            <a:endParaRPr lang="nl-NL" dirty="0">
              <a:latin typeface="Calibri Light" panose="020F0302020204030204" pitchFamily="34" charset="0"/>
              <a:cs typeface="Calibri Light" panose="020F0302020204030204" pitchFamily="34" charset="0"/>
            </a:endParaRPr>
          </a:p>
          <a:p>
            <a:pPr marL="342900" indent="-342900" algn="l">
              <a:buFontTx/>
              <a:buChar char="-"/>
            </a:pPr>
            <a:endParaRPr lang="nl-NL" dirty="0">
              <a:latin typeface="Calibri Light" panose="020F0302020204030204" pitchFamily="34" charset="0"/>
              <a:cs typeface="Calibri Light" panose="020F0302020204030204" pitchFamily="34" charset="0"/>
            </a:endParaRP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B650FAA2-890F-E4BA-5789-BABAAC975548}"/>
              </a:ext>
            </a:extLst>
          </p:cNvPr>
          <p:cNvPicPr>
            <a:picLocks noChangeAspect="1"/>
          </p:cNvPicPr>
          <p:nvPr/>
        </p:nvPicPr>
        <p:blipFill>
          <a:blip r:embed="rId4"/>
          <a:stretch>
            <a:fillRect/>
          </a:stretch>
        </p:blipFill>
        <p:spPr>
          <a:xfrm>
            <a:off x="8887253" y="2644346"/>
            <a:ext cx="2301789" cy="3452684"/>
          </a:xfrm>
          <a:prstGeom prst="rect">
            <a:avLst/>
          </a:prstGeom>
        </p:spPr>
      </p:pic>
    </p:spTree>
    <p:extLst>
      <p:ext uri="{BB962C8B-B14F-4D97-AF65-F5344CB8AC3E}">
        <p14:creationId xmlns:p14="http://schemas.microsoft.com/office/powerpoint/2010/main" val="145699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fontScale="90000"/>
          </a:bodyPr>
          <a:lstStyle/>
          <a:p>
            <a:pPr algn="l"/>
            <a:br>
              <a:rPr lang="nl-NL" b="1" dirty="0">
                <a:latin typeface="Yu Gothic" panose="020B0400000000000000" pitchFamily="34" charset="-128"/>
                <a:ea typeface="Yu Gothic" panose="020B0400000000000000" pitchFamily="34" charset="-128"/>
              </a:rPr>
            </a:br>
            <a:r>
              <a:rPr lang="nl-NL" b="1" dirty="0">
                <a:latin typeface="Yu Gothic" panose="020B0400000000000000" pitchFamily="34" charset="-128"/>
                <a:ea typeface="Yu Gothic" panose="020B0400000000000000" pitchFamily="34" charset="-128"/>
              </a:rPr>
              <a:t>Stappenplan </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56137" y="2914029"/>
            <a:ext cx="8213565" cy="3400926"/>
          </a:xfrm>
        </p:spPr>
        <p:txBody>
          <a:bodyPr>
            <a:normAutofit/>
          </a:bodyPr>
          <a:lstStyle/>
          <a:p>
            <a:pPr marL="457200" indent="-457200" algn="l">
              <a:buAutoNum type="arabicPeriod"/>
            </a:pPr>
            <a:r>
              <a:rPr lang="nl-NL" dirty="0">
                <a:latin typeface="Calibri Light" panose="020F0302020204030204" pitchFamily="34" charset="0"/>
                <a:cs typeface="Calibri Light" panose="020F0302020204030204" pitchFamily="34" charset="0"/>
              </a:rPr>
              <a:t>Bereid je voor</a:t>
            </a:r>
          </a:p>
          <a:p>
            <a:pPr marL="457200" indent="-457200" algn="l">
              <a:buAutoNum type="arabicPeriod"/>
            </a:pPr>
            <a:r>
              <a:rPr lang="nl-NL" dirty="0">
                <a:latin typeface="Calibri Light" panose="020F0302020204030204" pitchFamily="34" charset="0"/>
                <a:cs typeface="Calibri Light" panose="020F0302020204030204" pitchFamily="34" charset="0"/>
              </a:rPr>
              <a:t>Breng je zorgen snel, duidelijk en begrijpelijk</a:t>
            </a:r>
          </a:p>
          <a:p>
            <a:pPr marL="457200" indent="-457200" algn="l">
              <a:buAutoNum type="arabicPeriod"/>
            </a:pPr>
            <a:r>
              <a:rPr lang="nl-NL" dirty="0">
                <a:latin typeface="Calibri Light" panose="020F0302020204030204" pitchFamily="34" charset="0"/>
                <a:cs typeface="Calibri Light" panose="020F0302020204030204" pitchFamily="34" charset="0"/>
              </a:rPr>
              <a:t>Maak gedachten en gevoelens bespreekbaar</a:t>
            </a:r>
          </a:p>
          <a:p>
            <a:pPr marL="457200" indent="-457200" algn="l">
              <a:buAutoNum type="arabicPeriod"/>
            </a:pPr>
            <a:r>
              <a:rPr lang="nl-NL" dirty="0">
                <a:latin typeface="Calibri Light" panose="020F0302020204030204" pitchFamily="34" charset="0"/>
                <a:cs typeface="Calibri Light" panose="020F0302020204030204" pitchFamily="34" charset="0"/>
              </a:rPr>
              <a:t>Vat samen, maak vervolgafspraken en rond af</a:t>
            </a:r>
          </a:p>
          <a:p>
            <a:pPr marL="457200" indent="-457200" algn="l">
              <a:buAutoNum type="arabicPeriod"/>
            </a:pPr>
            <a:r>
              <a:rPr lang="nl-NL" dirty="0">
                <a:latin typeface="Calibri Light" panose="020F0302020204030204" pitchFamily="34" charset="0"/>
                <a:cs typeface="Calibri Light" panose="020F0302020204030204" pitchFamily="34" charset="0"/>
              </a:rPr>
              <a:t>Vervolggesprek</a:t>
            </a:r>
          </a:p>
          <a:p>
            <a:pPr marL="457200" indent="-457200" algn="l">
              <a:buAutoNum type="arabicPeriod"/>
            </a:pPr>
            <a:endParaRPr lang="nl-NL" dirty="0">
              <a:latin typeface="Calibri Light" panose="020F0302020204030204" pitchFamily="34" charset="0"/>
              <a:cs typeface="Calibri Light" panose="020F0302020204030204" pitchFamily="34" charset="0"/>
            </a:endParaRP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FFA24FD7-146A-C1FC-3BAD-DE3089D3094E}"/>
              </a:ext>
            </a:extLst>
          </p:cNvPr>
          <p:cNvPicPr>
            <a:picLocks noChangeAspect="1"/>
          </p:cNvPicPr>
          <p:nvPr/>
        </p:nvPicPr>
        <p:blipFill>
          <a:blip r:embed="rId4"/>
          <a:stretch>
            <a:fillRect/>
          </a:stretch>
        </p:blipFill>
        <p:spPr>
          <a:xfrm>
            <a:off x="9167683" y="4314954"/>
            <a:ext cx="2209800" cy="2066925"/>
          </a:xfrm>
          <a:prstGeom prst="rect">
            <a:avLst/>
          </a:prstGeom>
        </p:spPr>
      </p:pic>
    </p:spTree>
    <p:extLst>
      <p:ext uri="{BB962C8B-B14F-4D97-AF65-F5344CB8AC3E}">
        <p14:creationId xmlns:p14="http://schemas.microsoft.com/office/powerpoint/2010/main" val="147209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Gesprekstechnieken</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56136" y="2848127"/>
            <a:ext cx="8213565" cy="3400926"/>
          </a:xfrm>
        </p:spPr>
        <p:txBody>
          <a:bodyPr>
            <a:normAutofit/>
          </a:bodyPr>
          <a:lstStyle/>
          <a:p>
            <a:pPr marL="342900" indent="-342900" algn="l">
              <a:buFontTx/>
              <a:buChar char="-"/>
            </a:pPr>
            <a:r>
              <a:rPr lang="nl-NL" dirty="0">
                <a:latin typeface="Calibri Light" panose="020F0302020204030204" pitchFamily="34" charset="0"/>
                <a:cs typeface="Calibri Light" panose="020F0302020204030204" pitchFamily="34" charset="0"/>
              </a:rPr>
              <a:t>Benoem concreet de zorgen en spreek over feiten, zonder oordeel en zonder aannames of interpretaties van die feiten.</a:t>
            </a:r>
          </a:p>
          <a:p>
            <a:pPr marL="342900" indent="-342900" algn="l">
              <a:buFontTx/>
              <a:buChar char="-"/>
            </a:pPr>
            <a:r>
              <a:rPr lang="nl-NL" dirty="0">
                <a:latin typeface="Calibri Light" panose="020F0302020204030204" pitchFamily="34" charset="0"/>
                <a:cs typeface="Calibri Light" panose="020F0302020204030204" pitchFamily="34" charset="0"/>
              </a:rPr>
              <a:t>Stel vooral open vragen die niet alleen met ‘ja’ of ‘nee’ beantwoord kunnen worden en vanuit een oprecht betrokken houding.</a:t>
            </a:r>
          </a:p>
          <a:p>
            <a:pPr marL="342900" indent="-342900" algn="l">
              <a:buFontTx/>
              <a:buChar char="-"/>
            </a:pPr>
            <a:r>
              <a:rPr lang="nl-NL" dirty="0">
                <a:latin typeface="Calibri Light" panose="020F0302020204030204" pitchFamily="34" charset="0"/>
                <a:cs typeface="Calibri Light" panose="020F0302020204030204" pitchFamily="34" charset="0"/>
              </a:rPr>
              <a:t>Actief luisteren</a:t>
            </a:r>
          </a:p>
          <a:p>
            <a:pPr marL="342900" indent="-342900" algn="l">
              <a:buFontTx/>
              <a:buChar char="-"/>
            </a:pPr>
            <a:r>
              <a:rPr lang="nl-NL" dirty="0">
                <a:latin typeface="Calibri Light" panose="020F0302020204030204" pitchFamily="34" charset="0"/>
                <a:cs typeface="Calibri Light" panose="020F0302020204030204" pitchFamily="34" charset="0"/>
              </a:rPr>
              <a:t>Aansluiten</a:t>
            </a:r>
          </a:p>
          <a:p>
            <a:pPr marL="342900" indent="-342900" algn="l">
              <a:buFontTx/>
              <a:buChar char="-"/>
            </a:pPr>
            <a:r>
              <a:rPr lang="nl-NL" dirty="0">
                <a:latin typeface="Calibri Light" panose="020F0302020204030204" pitchFamily="34" charset="0"/>
                <a:cs typeface="Calibri Light" panose="020F0302020204030204" pitchFamily="34" charset="0"/>
              </a:rPr>
              <a:t>Stiltes laten vallen</a:t>
            </a: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3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fontScale="90000"/>
          </a:bodyPr>
          <a:lstStyle/>
          <a:p>
            <a:pPr algn="l"/>
            <a:r>
              <a:rPr lang="nl-NL" b="1" dirty="0">
                <a:latin typeface="Yu Gothic" panose="020B0400000000000000" pitchFamily="34" charset="-128"/>
                <a:ea typeface="Yu Gothic" panose="020B0400000000000000" pitchFamily="34" charset="-128"/>
              </a:rPr>
              <a:t>Gesprekstechnieken in de praktijk</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64374" y="3136451"/>
            <a:ext cx="8213565" cy="3400926"/>
          </a:xfrm>
        </p:spPr>
        <p:txBody>
          <a:bodyPr>
            <a:normAutofit/>
          </a:bodyPr>
          <a:lstStyle/>
          <a:p>
            <a:pPr marL="342900" indent="-342900" algn="l">
              <a:buFontTx/>
              <a:buChar char="-"/>
            </a:pPr>
            <a:r>
              <a:rPr lang="nl-NL" dirty="0">
                <a:latin typeface="Calibri Light" panose="020F0302020204030204" pitchFamily="34" charset="0"/>
                <a:cs typeface="Calibri Light" panose="020F0302020204030204" pitchFamily="34" charset="0"/>
              </a:rPr>
              <a:t>Neem het laatste gesprek in gedachten dat je had met ouders over zorgen.</a:t>
            </a:r>
          </a:p>
          <a:p>
            <a:pPr marL="342900" indent="-342900" algn="l">
              <a:buFontTx/>
              <a:buChar char="-"/>
            </a:pPr>
            <a:r>
              <a:rPr lang="nl-NL" dirty="0">
                <a:latin typeface="Calibri Light" panose="020F0302020204030204" pitchFamily="34" charset="0"/>
                <a:cs typeface="Calibri Light" panose="020F0302020204030204" pitchFamily="34" charset="0"/>
              </a:rPr>
              <a:t>Welke technieken heb je toegepast?</a:t>
            </a:r>
          </a:p>
          <a:p>
            <a:pPr marL="342900" indent="-342900" algn="l">
              <a:buFontTx/>
              <a:buChar char="-"/>
            </a:pPr>
            <a:r>
              <a:rPr lang="nl-NL" dirty="0">
                <a:latin typeface="Calibri Light" panose="020F0302020204030204" pitchFamily="34" charset="0"/>
                <a:cs typeface="Calibri Light" panose="020F0302020204030204" pitchFamily="34" charset="0"/>
              </a:rPr>
              <a:t>Wat zou je de volgende keer anders doen?</a:t>
            </a: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14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1235893" y="64670"/>
            <a:ext cx="9741800" cy="1195721"/>
          </a:xfrm>
        </p:spPr>
        <p:txBody>
          <a:bodyPr>
            <a:normAutofit/>
          </a:bodyPr>
          <a:lstStyle/>
          <a:p>
            <a:pPr algn="l"/>
            <a:r>
              <a:rPr lang="nl-NL" b="1" dirty="0">
                <a:latin typeface="Yu Gothic" panose="020B0400000000000000" pitchFamily="34" charset="-128"/>
                <a:ea typeface="Yu Gothic" panose="020B0400000000000000" pitchFamily="34" charset="-128"/>
              </a:rPr>
              <a:t>Ezelsbruggetjes</a:t>
            </a: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pic>
        <p:nvPicPr>
          <p:cNvPr id="1026" name="Picture 2" descr="Communiceren over zelfmanagement | Vilans">
            <a:extLst>
              <a:ext uri="{FF2B5EF4-FFF2-40B4-BE49-F238E27FC236}">
                <a16:creationId xmlns:a16="http://schemas.microsoft.com/office/drawing/2014/main" id="{BBE52D44-D805-43E5-03FE-065494407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973" y="1458098"/>
            <a:ext cx="7654178" cy="500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6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Gesprekshulpmiddel</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150077" y="2875005"/>
            <a:ext cx="9868928" cy="3044534"/>
          </a:xfrm>
        </p:spPr>
        <p:txBody>
          <a:bodyPr>
            <a:normAutofit/>
          </a:bodyPr>
          <a:lstStyle/>
          <a:p>
            <a:pPr marL="342900" indent="-342900" algn="l">
              <a:buFontTx/>
              <a:buChar char="-"/>
            </a:pPr>
            <a:r>
              <a:rPr lang="nl-NL" dirty="0">
                <a:latin typeface="Calibri Light" panose="020F0302020204030204" pitchFamily="34" charset="0"/>
                <a:cs typeface="Calibri Light" panose="020F0302020204030204" pitchFamily="34" charset="0"/>
              </a:rPr>
              <a:t>Het 3-kolommen-model</a:t>
            </a:r>
          </a:p>
          <a:p>
            <a:pPr algn="l"/>
            <a:endParaRPr lang="nl-NL" dirty="0">
              <a:latin typeface="Calibri Light" panose="020F0302020204030204" pitchFamily="34" charset="0"/>
              <a:cs typeface="Calibri Light" panose="020F0302020204030204" pitchFamily="34" charset="0"/>
            </a:endParaRPr>
          </a:p>
          <a:p>
            <a:pPr algn="l"/>
            <a:r>
              <a:rPr lang="nl-NL" dirty="0">
                <a:latin typeface="Calibri Light" panose="020F0302020204030204" pitchFamily="34" charset="0"/>
                <a:cs typeface="Calibri Light" panose="020F0302020204030204" pitchFamily="34" charset="0"/>
              </a:rPr>
              <a:t>Wat zijn de zorgen?             Wat gaat er goed?               Wat moet er gebeuren?</a:t>
            </a:r>
          </a:p>
          <a:p>
            <a:pPr algn="l"/>
            <a:endParaRPr lang="nl-NL" dirty="0">
              <a:latin typeface="Calibri Light" panose="020F0302020204030204" pitchFamily="34" charset="0"/>
              <a:cs typeface="Calibri Light" panose="020F0302020204030204" pitchFamily="34" charset="0"/>
            </a:endParaRP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2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Vragen?</a:t>
            </a:r>
          </a:p>
        </p:txBody>
      </p:sp>
      <p:pic>
        <p:nvPicPr>
          <p:cNvPr id="2" name="Afbeelding 1">
            <a:extLst>
              <a:ext uri="{FF2B5EF4-FFF2-40B4-BE49-F238E27FC236}">
                <a16:creationId xmlns:a16="http://schemas.microsoft.com/office/drawing/2014/main" id="{DC1263CF-50A2-8C07-C3EE-BA065BF48205}"/>
              </a:ext>
            </a:extLst>
          </p:cNvPr>
          <p:cNvPicPr>
            <a:picLocks noChangeAspect="1"/>
          </p:cNvPicPr>
          <p:nvPr/>
        </p:nvPicPr>
        <p:blipFill>
          <a:blip r:embed="rId3"/>
          <a:stretch>
            <a:fillRect/>
          </a:stretch>
        </p:blipFill>
        <p:spPr>
          <a:xfrm>
            <a:off x="5026110" y="2659148"/>
            <a:ext cx="5715000" cy="3895725"/>
          </a:xfrm>
          <a:prstGeom prst="rect">
            <a:avLst/>
          </a:prstGeom>
        </p:spPr>
      </p:pic>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38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00839F1-ABF4-4D1C-8008-DED0176F8885}"/>
              </a:ext>
            </a:extLst>
          </p:cNvPr>
          <p:cNvPicPr>
            <a:picLocks noChangeAspect="1"/>
          </p:cNvPicPr>
          <p:nvPr/>
        </p:nvPicPr>
        <p:blipFill rotWithShape="1">
          <a:blip r:embed="rId2">
            <a:extLst>
              <a:ext uri="{28A0092B-C50C-407E-A947-70E740481C1C}">
                <a14:useLocalDpi xmlns:a14="http://schemas.microsoft.com/office/drawing/2010/main" val="0"/>
              </a:ext>
            </a:extLst>
          </a:blip>
          <a:srcRect t="11428"/>
          <a:stretch/>
        </p:blipFill>
        <p:spPr>
          <a:xfrm>
            <a:off x="-1253061" y="-248653"/>
            <a:ext cx="14264211" cy="7106653"/>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135466" y="2370731"/>
            <a:ext cx="9144000" cy="2387600"/>
          </a:xfrm>
        </p:spPr>
        <p:txBody>
          <a:bodyPr>
            <a:normAutofit fontScale="90000"/>
          </a:bodyPr>
          <a:lstStyle/>
          <a:p>
            <a:pPr algn="l"/>
            <a:r>
              <a:rPr lang="nl-NL" b="1" dirty="0">
                <a:solidFill>
                  <a:schemeClr val="bg1"/>
                </a:solidFill>
                <a:latin typeface="Yu Gothic" panose="020B0400000000000000" pitchFamily="34" charset="-128"/>
                <a:ea typeface="Yu Gothic" panose="020B0400000000000000" pitchFamily="34" charset="-128"/>
              </a:rPr>
              <a:t>In gesprek met ouders over zorgen over veiligheid</a:t>
            </a:r>
          </a:p>
        </p:txBody>
      </p:sp>
      <p:pic>
        <p:nvPicPr>
          <p:cNvPr id="10" name="Afbeelding 9">
            <a:extLst>
              <a:ext uri="{FF2B5EF4-FFF2-40B4-BE49-F238E27FC236}">
                <a16:creationId xmlns:a16="http://schemas.microsoft.com/office/drawing/2014/main" id="{F45FF6B6-F9E3-4AE5-952F-307609853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1" name="Rechte verbindingslijn 10">
            <a:extLst>
              <a:ext uri="{FF2B5EF4-FFF2-40B4-BE49-F238E27FC236}">
                <a16:creationId xmlns:a16="http://schemas.microsoft.com/office/drawing/2014/main" id="{5690A865-D296-4DF1-AF8C-FCBD1D877B25}"/>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
        <p:nvSpPr>
          <p:cNvPr id="12" name="Tekstballon: ovaal 11">
            <a:extLst>
              <a:ext uri="{FF2B5EF4-FFF2-40B4-BE49-F238E27FC236}">
                <a16:creationId xmlns:a16="http://schemas.microsoft.com/office/drawing/2014/main" id="{50025E94-AD7A-4570-BF74-B67D1005E0C9}"/>
              </a:ext>
            </a:extLst>
          </p:cNvPr>
          <p:cNvSpPr/>
          <p:nvPr/>
        </p:nvSpPr>
        <p:spPr>
          <a:xfrm>
            <a:off x="1167564" y="347482"/>
            <a:ext cx="5434404" cy="1806592"/>
          </a:xfrm>
          <a:prstGeom prst="wedgeEllipseCallout">
            <a:avLst>
              <a:gd name="adj1" fmla="val 16521"/>
              <a:gd name="adj2" fmla="val 964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bg1"/>
              </a:solidFill>
            </a:endParaRPr>
          </a:p>
        </p:txBody>
      </p:sp>
      <p:sp>
        <p:nvSpPr>
          <p:cNvPr id="2" name="Tekstvak 1">
            <a:extLst>
              <a:ext uri="{FF2B5EF4-FFF2-40B4-BE49-F238E27FC236}">
                <a16:creationId xmlns:a16="http://schemas.microsoft.com/office/drawing/2014/main" id="{D6B99D97-520E-453C-B4E2-C3BD65DACE45}"/>
              </a:ext>
            </a:extLst>
          </p:cNvPr>
          <p:cNvSpPr txBox="1"/>
          <p:nvPr/>
        </p:nvSpPr>
        <p:spPr>
          <a:xfrm>
            <a:off x="1993392" y="731520"/>
            <a:ext cx="3950208" cy="646331"/>
          </a:xfrm>
          <a:prstGeom prst="rect">
            <a:avLst/>
          </a:prstGeom>
          <a:noFill/>
        </p:spPr>
        <p:txBody>
          <a:bodyPr wrap="square" rtlCol="0">
            <a:spAutoFit/>
          </a:bodyPr>
          <a:lstStyle/>
          <a:p>
            <a:r>
              <a:rPr lang="en-US" dirty="0" err="1"/>
              <a:t>Videosessie</a:t>
            </a:r>
            <a:r>
              <a:rPr lang="en-US" dirty="0"/>
              <a:t> 12 </a:t>
            </a:r>
            <a:r>
              <a:rPr lang="en-US" dirty="0" err="1"/>
              <a:t>mei</a:t>
            </a:r>
            <a:endParaRPr lang="en-US" dirty="0"/>
          </a:p>
          <a:p>
            <a:r>
              <a:rPr lang="en-US" dirty="0"/>
              <a:t>Erna </a:t>
            </a:r>
            <a:r>
              <a:rPr lang="en-US" dirty="0" err="1"/>
              <a:t>Vinke</a:t>
            </a:r>
            <a:endParaRPr lang="nl-NL" dirty="0"/>
          </a:p>
        </p:txBody>
      </p:sp>
    </p:spTree>
    <p:extLst>
      <p:ext uri="{BB962C8B-B14F-4D97-AF65-F5344CB8AC3E}">
        <p14:creationId xmlns:p14="http://schemas.microsoft.com/office/powerpoint/2010/main" val="130096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2C59B581-59B4-40DC-B001-057DA15EBDD3}"/>
              </a:ext>
            </a:extLst>
          </p:cNvPr>
          <p:cNvPicPr>
            <a:picLocks noChangeAspect="1"/>
          </p:cNvPicPr>
          <p:nvPr/>
        </p:nvPicPr>
        <p:blipFill rotWithShape="1">
          <a:blip r:embed="rId2">
            <a:extLst>
              <a:ext uri="{28A0092B-C50C-407E-A947-70E740481C1C}">
                <a14:useLocalDpi xmlns:a14="http://schemas.microsoft.com/office/drawing/2010/main" val="0"/>
              </a:ext>
            </a:extLst>
          </a:blip>
          <a:srcRect b="28174"/>
          <a:stretch/>
        </p:blipFill>
        <p:spPr>
          <a:xfrm>
            <a:off x="0" y="0"/>
            <a:ext cx="12192000" cy="4925849"/>
          </a:xfrm>
          <a:prstGeom prst="rect">
            <a:avLst/>
          </a:prstGeom>
        </p:spPr>
      </p:pic>
      <p:sp>
        <p:nvSpPr>
          <p:cNvPr id="18" name="Tijdelijke aanduiding voor inhoud 2">
            <a:extLst>
              <a:ext uri="{FF2B5EF4-FFF2-40B4-BE49-F238E27FC236}">
                <a16:creationId xmlns:a16="http://schemas.microsoft.com/office/drawing/2014/main" id="{478FAB8F-D087-4B37-9692-3110E554169B}"/>
              </a:ext>
            </a:extLst>
          </p:cNvPr>
          <p:cNvSpPr txBox="1">
            <a:spLocks/>
          </p:cNvSpPr>
          <p:nvPr/>
        </p:nvSpPr>
        <p:spPr>
          <a:xfrm>
            <a:off x="1072380" y="5423567"/>
            <a:ext cx="2761335" cy="11601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700" dirty="0">
                <a:latin typeface="+mj-lt"/>
              </a:rPr>
              <a:t>Erna Vinke</a:t>
            </a:r>
          </a:p>
          <a:p>
            <a:r>
              <a:rPr lang="nl-NL" sz="1700" dirty="0">
                <a:latin typeface="+mj-lt"/>
              </a:rPr>
              <a:t>ernavinke@tactiv.nl</a:t>
            </a:r>
          </a:p>
        </p:txBody>
      </p:sp>
      <p:sp>
        <p:nvSpPr>
          <p:cNvPr id="19" name="Tekstvak 18">
            <a:extLst>
              <a:ext uri="{FF2B5EF4-FFF2-40B4-BE49-F238E27FC236}">
                <a16:creationId xmlns:a16="http://schemas.microsoft.com/office/drawing/2014/main" id="{25518F3E-77DA-4060-AADF-7A6FC8476255}"/>
              </a:ext>
            </a:extLst>
          </p:cNvPr>
          <p:cNvSpPr txBox="1"/>
          <p:nvPr/>
        </p:nvSpPr>
        <p:spPr>
          <a:xfrm>
            <a:off x="4232339" y="5423567"/>
            <a:ext cx="2700170" cy="691471"/>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nl-NL" sz="1700" kern="1200" baseline="0" dirty="0">
                <a:solidFill>
                  <a:schemeClr val="tx1"/>
                </a:solidFill>
                <a:latin typeface="+mj-lt"/>
                <a:ea typeface="Yu Gothic UI" panose="020B0500000000000000" pitchFamily="34" charset="-128"/>
                <a:cs typeface="+mn-cs"/>
              </a:rPr>
              <a:t>0343-536040</a:t>
            </a:r>
          </a:p>
          <a:p>
            <a:pPr marL="0" lvl="0" indent="0" algn="l" defTabSz="914400" rtl="0" eaLnBrk="1" latinLnBrk="0" hangingPunct="1">
              <a:lnSpc>
                <a:spcPct val="90000"/>
              </a:lnSpc>
              <a:spcBef>
                <a:spcPts val="1000"/>
              </a:spcBef>
              <a:buFont typeface="Arial" panose="020B0604020202020204" pitchFamily="34" charset="0"/>
              <a:buNone/>
            </a:pPr>
            <a:r>
              <a:rPr lang="nl-NL" sz="1700" kern="1200" baseline="0" dirty="0">
                <a:solidFill>
                  <a:schemeClr val="tx1"/>
                </a:solidFill>
                <a:latin typeface="+mj-lt"/>
                <a:ea typeface="Yu Gothic UI" panose="020B0500000000000000" pitchFamily="34" charset="-128"/>
                <a:cs typeface="+mn-cs"/>
                <a:hlinkClick r:id="rId3">
                  <a:extLst>
                    <a:ext uri="{A12FA001-AC4F-418D-AE19-62706E023703}">
                      <ahyp:hlinkClr xmlns:ahyp="http://schemas.microsoft.com/office/drawing/2018/hyperlinkcolor" val="tx"/>
                    </a:ext>
                  </a:extLst>
                </a:hlinkClick>
              </a:rPr>
              <a:t>www.augeo.nl</a:t>
            </a:r>
            <a:endParaRPr lang="nl-NL" sz="1700" dirty="0">
              <a:latin typeface="+mj-lt"/>
              <a:ea typeface="Yu Gothic UI Light" panose="020B0300000000000000" pitchFamily="34" charset="-128"/>
            </a:endParaRPr>
          </a:p>
        </p:txBody>
      </p:sp>
      <p:cxnSp>
        <p:nvCxnSpPr>
          <p:cNvPr id="20" name="Rechte verbindingslijn 19">
            <a:extLst>
              <a:ext uri="{FF2B5EF4-FFF2-40B4-BE49-F238E27FC236}">
                <a16:creationId xmlns:a16="http://schemas.microsoft.com/office/drawing/2014/main" id="{1F3D8CCF-149A-450A-A1DB-D099E660E8CD}"/>
              </a:ext>
            </a:extLst>
          </p:cNvPr>
          <p:cNvCxnSpPr/>
          <p:nvPr/>
        </p:nvCxnSpPr>
        <p:spPr>
          <a:xfrm>
            <a:off x="6284258" y="5366950"/>
            <a:ext cx="0" cy="1160114"/>
          </a:xfrm>
          <a:prstGeom prst="line">
            <a:avLst/>
          </a:prstGeom>
        </p:spPr>
        <p:style>
          <a:lnRef idx="1">
            <a:schemeClr val="dk1"/>
          </a:lnRef>
          <a:fillRef idx="0">
            <a:schemeClr val="dk1"/>
          </a:fillRef>
          <a:effectRef idx="0">
            <a:schemeClr val="dk1"/>
          </a:effectRef>
          <a:fontRef idx="minor">
            <a:schemeClr val="tx1"/>
          </a:fontRef>
        </p:style>
      </p:cxnSp>
      <p:pic>
        <p:nvPicPr>
          <p:cNvPr id="21" name="Afbeelding 20">
            <a:extLst>
              <a:ext uri="{FF2B5EF4-FFF2-40B4-BE49-F238E27FC236}">
                <a16:creationId xmlns:a16="http://schemas.microsoft.com/office/drawing/2014/main" id="{48EB3380-62AD-4EBB-BE82-8E74ADB4C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489" y="6090367"/>
            <a:ext cx="1469636" cy="341535"/>
          </a:xfrm>
          <a:prstGeom prst="rect">
            <a:avLst/>
          </a:prstGeom>
        </p:spPr>
      </p:pic>
      <p:sp>
        <p:nvSpPr>
          <p:cNvPr id="22" name="Tekstvak 21">
            <a:extLst>
              <a:ext uri="{FF2B5EF4-FFF2-40B4-BE49-F238E27FC236}">
                <a16:creationId xmlns:a16="http://schemas.microsoft.com/office/drawing/2014/main" id="{C015EEC4-CAC4-4425-81A6-BB35F89CBBFA}"/>
              </a:ext>
            </a:extLst>
          </p:cNvPr>
          <p:cNvSpPr txBox="1"/>
          <p:nvPr/>
        </p:nvSpPr>
        <p:spPr>
          <a:xfrm>
            <a:off x="4885619" y="2165228"/>
            <a:ext cx="6282465" cy="1089529"/>
          </a:xfrm>
          <a:prstGeom prst="rect">
            <a:avLst/>
          </a:prstGeom>
          <a:noFill/>
        </p:spPr>
        <p:txBody>
          <a:bodyPr wrap="square" rtlCol="0">
            <a:spAutoFit/>
          </a:bodyPr>
          <a:lstStyle/>
          <a:p>
            <a:pPr algn="r" defTabSz="914400" rtl="0" eaLnBrk="1" latinLnBrk="0" hangingPunct="1">
              <a:lnSpc>
                <a:spcPct val="90000"/>
              </a:lnSpc>
              <a:spcBef>
                <a:spcPct val="0"/>
              </a:spcBef>
              <a:buNone/>
            </a:pPr>
            <a:r>
              <a:rPr lang="nl-NL" sz="7200" b="1" kern="1200" baseline="0" dirty="0">
                <a:solidFill>
                  <a:schemeClr val="bg1"/>
                </a:solidFill>
                <a:latin typeface="Yu Gothic UI Semibold" panose="020B0700000000000000" pitchFamily="34" charset="-128"/>
                <a:ea typeface="Yu Gothic UI Semibold" panose="020B0700000000000000" pitchFamily="34" charset="-128"/>
                <a:cs typeface="+mj-cs"/>
              </a:rPr>
              <a:t>Dank je wel</a:t>
            </a:r>
          </a:p>
        </p:txBody>
      </p:sp>
      <p:pic>
        <p:nvPicPr>
          <p:cNvPr id="11" name="Afbeelding 10">
            <a:extLst>
              <a:ext uri="{FF2B5EF4-FFF2-40B4-BE49-F238E27FC236}">
                <a16:creationId xmlns:a16="http://schemas.microsoft.com/office/drawing/2014/main" id="{440753CB-9EAB-44B9-A47D-25E3DBCE4E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2" name="Rechte verbindingslijn 11">
            <a:extLst>
              <a:ext uri="{FF2B5EF4-FFF2-40B4-BE49-F238E27FC236}">
                <a16:creationId xmlns:a16="http://schemas.microsoft.com/office/drawing/2014/main" id="{2F255A75-123A-4A31-8591-2F60A0390AB1}"/>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06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          Welkom!</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31423" y="2518613"/>
            <a:ext cx="8213565" cy="3400926"/>
          </a:xfrm>
        </p:spPr>
        <p:txBody>
          <a:bodyPr>
            <a:normAutofit/>
          </a:bodyPr>
          <a:lstStyle/>
          <a:p>
            <a:pPr marL="342900" indent="-342900" algn="l">
              <a:buFontTx/>
              <a:buChar char="-"/>
            </a:pPr>
            <a:r>
              <a:rPr lang="nl-NL" dirty="0">
                <a:latin typeface="Calibri Light" panose="020F0302020204030204" pitchFamily="34" charset="0"/>
                <a:cs typeface="Calibri Light" panose="020F0302020204030204" pitchFamily="34" charset="0"/>
              </a:rPr>
              <a:t>(Inter)actief aan de slag met stap 3 van de Meldcode huiselijk geweld en kindermishandeling:</a:t>
            </a:r>
          </a:p>
          <a:p>
            <a:pPr marL="342900" indent="-342900" algn="l">
              <a:buFontTx/>
              <a:buChar char="-"/>
            </a:pPr>
            <a:endParaRPr lang="nl-NL" dirty="0">
              <a:latin typeface="Calibri Light" panose="020F0302020204030204" pitchFamily="34" charset="0"/>
              <a:cs typeface="Calibri Light" panose="020F0302020204030204" pitchFamily="34" charset="0"/>
            </a:endParaRPr>
          </a:p>
          <a:p>
            <a:pPr algn="l"/>
            <a:r>
              <a:rPr lang="nl-NL" dirty="0">
                <a:latin typeface="Calibri Light" panose="020F0302020204030204" pitchFamily="34" charset="0"/>
                <a:cs typeface="Calibri Light" panose="020F0302020204030204" pitchFamily="34" charset="0"/>
              </a:rPr>
              <a:t>            In gesprek met ouders over je vermoedens van een        </a:t>
            </a:r>
          </a:p>
          <a:p>
            <a:pPr algn="l"/>
            <a:r>
              <a:rPr lang="nl-NL" dirty="0">
                <a:latin typeface="Calibri Light" panose="020F0302020204030204" pitchFamily="34" charset="0"/>
                <a:cs typeface="Calibri Light" panose="020F0302020204030204" pitchFamily="34" charset="0"/>
              </a:rPr>
              <a:t>                                  onveilige thuissituatie </a:t>
            </a:r>
          </a:p>
          <a:p>
            <a:pPr algn="l"/>
            <a:endParaRPr lang="nl-NL" dirty="0">
              <a:latin typeface="Calibri Light" panose="020F0302020204030204" pitchFamily="34" charset="0"/>
              <a:cs typeface="Calibri Light" panose="020F0302020204030204" pitchFamily="34" charset="0"/>
            </a:endParaRP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050167E0-1AF0-EC25-2612-BEEC2761946D}"/>
              </a:ext>
            </a:extLst>
          </p:cNvPr>
          <p:cNvPicPr>
            <a:picLocks noChangeAspect="1"/>
          </p:cNvPicPr>
          <p:nvPr/>
        </p:nvPicPr>
        <p:blipFill>
          <a:blip r:embed="rId4"/>
          <a:stretch>
            <a:fillRect/>
          </a:stretch>
        </p:blipFill>
        <p:spPr>
          <a:xfrm>
            <a:off x="8740346" y="4744994"/>
            <a:ext cx="2817341" cy="2113006"/>
          </a:xfrm>
          <a:prstGeom prst="rect">
            <a:avLst/>
          </a:prstGeom>
        </p:spPr>
      </p:pic>
    </p:spTree>
    <p:extLst>
      <p:ext uri="{BB962C8B-B14F-4D97-AF65-F5344CB8AC3E}">
        <p14:creationId xmlns:p14="http://schemas.microsoft.com/office/powerpoint/2010/main" val="317020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Voorstellen</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31423" y="2518613"/>
            <a:ext cx="8213565" cy="3400926"/>
          </a:xfrm>
        </p:spPr>
        <p:txBody>
          <a:bodyPr>
            <a:normAutofit/>
          </a:bodyPr>
          <a:lstStyle/>
          <a:p>
            <a:pPr marL="342900" indent="-342900" algn="l">
              <a:buFontTx/>
              <a:buChar char="-"/>
            </a:pPr>
            <a:r>
              <a:rPr lang="nl-NL" dirty="0">
                <a:latin typeface="Calibri Light" panose="020F0302020204030204" pitchFamily="34" charset="0"/>
                <a:cs typeface="Calibri Light" panose="020F0302020204030204" pitchFamily="34" charset="0"/>
              </a:rPr>
              <a:t>Wie ben ik?</a:t>
            </a:r>
          </a:p>
          <a:p>
            <a:pPr marL="342900" indent="-342900" algn="l">
              <a:buFontTx/>
              <a:buChar char="-"/>
            </a:pPr>
            <a:r>
              <a:rPr lang="nl-NL" dirty="0">
                <a:latin typeface="Calibri Light" panose="020F0302020204030204" pitchFamily="34" charset="0"/>
                <a:cs typeface="Calibri Light" panose="020F0302020204030204" pitchFamily="34" charset="0"/>
              </a:rPr>
              <a:t>Wie zijn jullie? </a:t>
            </a:r>
          </a:p>
          <a:p>
            <a:pPr algn="l"/>
            <a:r>
              <a:rPr lang="nl-NL" dirty="0">
                <a:latin typeface="Calibri Light" panose="020F0302020204030204" pitchFamily="34" charset="0"/>
                <a:cs typeface="Calibri Light" panose="020F0302020204030204" pitchFamily="34" charset="0"/>
              </a:rPr>
              <a:t>(vul in de wordcloud in Mentimeter je functie in, code:   )</a:t>
            </a:r>
          </a:p>
          <a:p>
            <a:pPr marL="342900" indent="-342900" algn="l">
              <a:buFontTx/>
              <a:buChar char="-"/>
            </a:pPr>
            <a:endParaRPr lang="nl-NL" dirty="0">
              <a:latin typeface="Calibri Light" panose="020F0302020204030204" pitchFamily="34" charset="0"/>
              <a:cs typeface="Calibri Light" panose="020F0302020204030204" pitchFamily="34" charset="0"/>
            </a:endParaRP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F0B918E4-2648-B48D-4CEA-93BA2E68C09F}"/>
              </a:ext>
            </a:extLst>
          </p:cNvPr>
          <p:cNvPicPr>
            <a:picLocks noChangeAspect="1"/>
          </p:cNvPicPr>
          <p:nvPr/>
        </p:nvPicPr>
        <p:blipFill>
          <a:blip r:embed="rId4"/>
          <a:stretch>
            <a:fillRect/>
          </a:stretch>
        </p:blipFill>
        <p:spPr>
          <a:xfrm>
            <a:off x="5313405" y="3959182"/>
            <a:ext cx="3006811" cy="2581642"/>
          </a:xfrm>
          <a:prstGeom prst="rect">
            <a:avLst/>
          </a:prstGeom>
        </p:spPr>
      </p:pic>
    </p:spTree>
    <p:extLst>
      <p:ext uri="{BB962C8B-B14F-4D97-AF65-F5344CB8AC3E}">
        <p14:creationId xmlns:p14="http://schemas.microsoft.com/office/powerpoint/2010/main" val="130329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Programma</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31423" y="2518613"/>
            <a:ext cx="8213565" cy="3824522"/>
          </a:xfrm>
        </p:spPr>
        <p:txBody>
          <a:bodyPr>
            <a:normAutofit lnSpcReduction="10000"/>
          </a:bodyPr>
          <a:lstStyle/>
          <a:p>
            <a:pPr algn="l"/>
            <a:r>
              <a:rPr lang="nl-NL" dirty="0">
                <a:latin typeface="Calibri Light" panose="020F0302020204030204" pitchFamily="34" charset="0"/>
                <a:cs typeface="Calibri Light" panose="020F0302020204030204" pitchFamily="34" charset="0"/>
              </a:rPr>
              <a:t>-   Van intuïtie naar handelen: de basis!</a:t>
            </a:r>
          </a:p>
          <a:p>
            <a:pPr marL="342900" indent="-342900" algn="l">
              <a:buFontTx/>
              <a:buChar char="-"/>
            </a:pPr>
            <a:r>
              <a:rPr lang="nl-NL" dirty="0">
                <a:latin typeface="Calibri Light" panose="020F0302020204030204" pitchFamily="34" charset="0"/>
                <a:cs typeface="Calibri Light" panose="020F0302020204030204" pitchFamily="34" charset="0"/>
              </a:rPr>
              <a:t>Signaleren</a:t>
            </a:r>
          </a:p>
          <a:p>
            <a:pPr marL="342900" indent="-342900" algn="l">
              <a:buFontTx/>
              <a:buChar char="-"/>
            </a:pPr>
            <a:r>
              <a:rPr lang="nl-NL" dirty="0">
                <a:latin typeface="Calibri Light" panose="020F0302020204030204" pitchFamily="34" charset="0"/>
                <a:cs typeface="Calibri Light" panose="020F0302020204030204" pitchFamily="34" charset="0"/>
              </a:rPr>
              <a:t>De Meldcode Huiselijk Geweld en Kindermishandeling</a:t>
            </a:r>
          </a:p>
          <a:p>
            <a:pPr marL="342900" indent="-342900" algn="l">
              <a:buFontTx/>
              <a:buChar char="-"/>
            </a:pPr>
            <a:r>
              <a:rPr lang="nl-NL" dirty="0">
                <a:latin typeface="Calibri Light" panose="020F0302020204030204" pitchFamily="34" charset="0"/>
                <a:cs typeface="Calibri Light" panose="020F0302020204030204" pitchFamily="34" charset="0"/>
              </a:rPr>
              <a:t>Stap 3: In gesprek met betrokkenen</a:t>
            </a:r>
          </a:p>
          <a:p>
            <a:pPr marL="342900" indent="-342900" algn="l">
              <a:buFontTx/>
              <a:buChar char="-"/>
            </a:pPr>
            <a:r>
              <a:rPr lang="nl-NL" dirty="0">
                <a:latin typeface="Calibri Light" panose="020F0302020204030204" pitchFamily="34" charset="0"/>
                <a:cs typeface="Calibri Light" panose="020F0302020204030204" pitchFamily="34" charset="0"/>
              </a:rPr>
              <a:t>Normen en waarden</a:t>
            </a:r>
          </a:p>
          <a:p>
            <a:pPr marL="342900" indent="-342900" algn="l">
              <a:buFontTx/>
              <a:buChar char="-"/>
            </a:pPr>
            <a:r>
              <a:rPr lang="nl-NL" dirty="0">
                <a:latin typeface="Calibri Light" panose="020F0302020204030204" pitchFamily="34" charset="0"/>
                <a:cs typeface="Calibri Light" panose="020F0302020204030204" pitchFamily="34" charset="0"/>
              </a:rPr>
              <a:t>Dilemma’s</a:t>
            </a:r>
          </a:p>
          <a:p>
            <a:pPr marL="342900" indent="-342900" algn="l">
              <a:buFontTx/>
              <a:buChar char="-"/>
            </a:pPr>
            <a:r>
              <a:rPr lang="nl-NL" dirty="0">
                <a:latin typeface="Calibri Light" panose="020F0302020204030204" pitchFamily="34" charset="0"/>
                <a:cs typeface="Calibri Light" panose="020F0302020204030204" pitchFamily="34" charset="0"/>
              </a:rPr>
              <a:t>Gesprekstechnieken</a:t>
            </a:r>
          </a:p>
          <a:p>
            <a:pPr marL="342900" indent="-342900" algn="l">
              <a:buFontTx/>
              <a:buChar char="-"/>
            </a:pPr>
            <a:r>
              <a:rPr lang="nl-NL" dirty="0">
                <a:latin typeface="Calibri Light" panose="020F0302020204030204" pitchFamily="34" charset="0"/>
                <a:cs typeface="Calibri Light" panose="020F0302020204030204" pitchFamily="34" charset="0"/>
              </a:rPr>
              <a:t>Ezelsbruggetjes</a:t>
            </a:r>
          </a:p>
          <a:p>
            <a:pPr marL="342900" indent="-342900" algn="l">
              <a:buFontTx/>
              <a:buChar char="-"/>
            </a:pPr>
            <a:r>
              <a:rPr lang="nl-NL" dirty="0">
                <a:latin typeface="Calibri Light" panose="020F0302020204030204" pitchFamily="34" charset="0"/>
                <a:cs typeface="Calibri Light" panose="020F0302020204030204" pitchFamily="34" charset="0"/>
              </a:rPr>
              <a:t>Voorbeeld gesprekshulpmiddel</a:t>
            </a:r>
          </a:p>
          <a:p>
            <a:pPr marL="342900" indent="-342900" algn="l">
              <a:buFontTx/>
              <a:buChar char="-"/>
            </a:pPr>
            <a:endParaRPr lang="nl-NL" dirty="0">
              <a:latin typeface="Calibri Light" panose="020F0302020204030204" pitchFamily="34" charset="0"/>
              <a:cs typeface="Calibri Light" panose="020F0302020204030204" pitchFamily="34" charset="0"/>
            </a:endParaRPr>
          </a:p>
          <a:p>
            <a:pPr marL="342900" indent="-342900" algn="l">
              <a:buFontTx/>
              <a:buChar char="-"/>
            </a:pPr>
            <a:endParaRPr lang="nl-NL" dirty="0">
              <a:latin typeface="Calibri Light" panose="020F0302020204030204" pitchFamily="34" charset="0"/>
              <a:cs typeface="Calibri Light" panose="020F0302020204030204" pitchFamily="34" charset="0"/>
            </a:endParaRP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39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fontScale="90000"/>
          </a:bodyPr>
          <a:lstStyle/>
          <a:p>
            <a:pPr algn="l"/>
            <a:r>
              <a:rPr lang="nl-NL" b="1" dirty="0">
                <a:latin typeface="Yu Gothic" panose="020B0400000000000000" pitchFamily="34" charset="-128"/>
                <a:ea typeface="Yu Gothic" panose="020B0400000000000000" pitchFamily="34" charset="-128"/>
              </a:rPr>
              <a:t>Van intuïtie naar handelen: de basis</a:t>
            </a:r>
          </a:p>
        </p:txBody>
      </p:sp>
      <p:pic>
        <p:nvPicPr>
          <p:cNvPr id="2" name="Afbeelding 1">
            <a:extLst>
              <a:ext uri="{FF2B5EF4-FFF2-40B4-BE49-F238E27FC236}">
                <a16:creationId xmlns:a16="http://schemas.microsoft.com/office/drawing/2014/main" id="{D57BB418-DEDC-3D58-B58F-CA963EFA79A9}"/>
              </a:ext>
            </a:extLst>
          </p:cNvPr>
          <p:cNvPicPr>
            <a:picLocks noChangeAspect="1"/>
          </p:cNvPicPr>
          <p:nvPr/>
        </p:nvPicPr>
        <p:blipFill>
          <a:blip r:embed="rId3"/>
          <a:stretch>
            <a:fillRect/>
          </a:stretch>
        </p:blipFill>
        <p:spPr>
          <a:xfrm>
            <a:off x="5446240" y="4153415"/>
            <a:ext cx="2667000" cy="1714500"/>
          </a:xfrm>
          <a:prstGeom prst="rect">
            <a:avLst/>
          </a:prstGeom>
        </p:spPr>
      </p:pic>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31423" y="2518613"/>
            <a:ext cx="8213565" cy="3400926"/>
          </a:xfrm>
        </p:spPr>
        <p:txBody>
          <a:bodyPr>
            <a:normAutofit/>
          </a:bodyPr>
          <a:lstStyle/>
          <a:p>
            <a:pPr marL="342900" indent="-342900" algn="l">
              <a:buFontTx/>
              <a:buChar char="-"/>
            </a:pPr>
            <a:r>
              <a:rPr lang="nl-NL" dirty="0">
                <a:latin typeface="Calibri Light" panose="020F0302020204030204" pitchFamily="34" charset="0"/>
                <a:cs typeface="Calibri Light" panose="020F0302020204030204" pitchFamily="34" charset="0"/>
              </a:rPr>
              <a:t>Intuïtie: vertrouw erop! </a:t>
            </a:r>
          </a:p>
          <a:p>
            <a:pPr marL="342900" indent="-342900" algn="l">
              <a:buFontTx/>
              <a:buChar char="-"/>
            </a:pPr>
            <a:r>
              <a:rPr lang="nl-NL" dirty="0">
                <a:latin typeface="Calibri Light" panose="020F0302020204030204" pitchFamily="34" charset="0"/>
                <a:cs typeface="Calibri Light" panose="020F0302020204030204" pitchFamily="34" charset="0"/>
              </a:rPr>
              <a:t>Maar ook: onderkennen, kennis en weten hoe te handelen</a:t>
            </a:r>
          </a:p>
          <a:p>
            <a:pPr marL="342900" indent="-342900" algn="l">
              <a:buFontTx/>
              <a:buChar char="-"/>
            </a:pPr>
            <a:r>
              <a:rPr lang="nl-NL" dirty="0">
                <a:latin typeface="Calibri Light" panose="020F0302020204030204" pitchFamily="34" charset="0"/>
                <a:cs typeface="Calibri Light" panose="020F0302020204030204" pitchFamily="34" charset="0"/>
              </a:rPr>
              <a:t>Stap 1: signaleren en signalen in kaart brengen</a:t>
            </a: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66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Filmpje Jeroen</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31423" y="2518613"/>
            <a:ext cx="8213565" cy="3400926"/>
          </a:xfrm>
        </p:spPr>
        <p:txBody>
          <a:bodyPr>
            <a:normAutofit/>
          </a:bodyPr>
          <a:lstStyle/>
          <a:p>
            <a:pPr marL="342900" indent="-342900" algn="l">
              <a:buFontTx/>
              <a:buChar char="-"/>
            </a:pPr>
            <a:endParaRPr lang="nl-NL" dirty="0">
              <a:latin typeface="Calibri Light" panose="020F0302020204030204" pitchFamily="34" charset="0"/>
              <a:cs typeface="Calibri Light" panose="020F0302020204030204" pitchFamily="34" charset="0"/>
            </a:endParaRPr>
          </a:p>
          <a:p>
            <a:pPr algn="l"/>
            <a:endParaRPr lang="nl-NL" dirty="0">
              <a:latin typeface="Calibri Light" panose="020F0302020204030204" pitchFamily="34" charset="0"/>
              <a:cs typeface="Calibri Light" panose="020F0302020204030204" pitchFamily="34" charset="0"/>
            </a:endParaRPr>
          </a:p>
          <a:p>
            <a:pPr marL="342900" indent="-342900" algn="l">
              <a:buFontTx/>
              <a:buChar char="-"/>
            </a:pPr>
            <a:r>
              <a:rPr lang="nl-NL" dirty="0">
                <a:latin typeface="Calibri Light" panose="020F0302020204030204" pitchFamily="34" charset="0"/>
                <a:cs typeface="Calibri Light" panose="020F0302020204030204" pitchFamily="34" charset="0"/>
              </a:rPr>
              <a:t>Schrijf mee:</a:t>
            </a:r>
          </a:p>
          <a:p>
            <a:pPr marL="342900" indent="-342900" algn="l">
              <a:buFont typeface="Arial" panose="020B0604020202020204" pitchFamily="34" charset="0"/>
              <a:buChar char="•"/>
            </a:pPr>
            <a:r>
              <a:rPr lang="nl-NL" dirty="0">
                <a:latin typeface="Calibri Light" panose="020F0302020204030204" pitchFamily="34" charset="0"/>
                <a:cs typeface="Calibri Light" panose="020F0302020204030204" pitchFamily="34" charset="0"/>
              </a:rPr>
              <a:t>Welke soorten/vormen van kindermishandeling?</a:t>
            </a:r>
          </a:p>
          <a:p>
            <a:pPr marL="342900" indent="-342900" algn="l">
              <a:buFont typeface="Arial" panose="020B0604020202020204" pitchFamily="34" charset="0"/>
              <a:buChar char="•"/>
            </a:pPr>
            <a:r>
              <a:rPr lang="nl-NL" dirty="0">
                <a:latin typeface="Calibri Light" panose="020F0302020204030204" pitchFamily="34" charset="0"/>
                <a:cs typeface="Calibri Light" panose="020F0302020204030204" pitchFamily="34" charset="0"/>
              </a:rPr>
              <a:t>Welke signalen?</a:t>
            </a: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E1FC7E89-C557-3CCE-2441-6DE40B001D36}"/>
              </a:ext>
            </a:extLst>
          </p:cNvPr>
          <p:cNvPicPr>
            <a:picLocks noChangeAspect="1"/>
          </p:cNvPicPr>
          <p:nvPr/>
        </p:nvPicPr>
        <p:blipFill>
          <a:blip r:embed="rId4"/>
          <a:stretch>
            <a:fillRect/>
          </a:stretch>
        </p:blipFill>
        <p:spPr>
          <a:xfrm>
            <a:off x="5747951" y="4308389"/>
            <a:ext cx="2376615" cy="2376615"/>
          </a:xfrm>
          <a:prstGeom prst="rect">
            <a:avLst/>
          </a:prstGeom>
        </p:spPr>
      </p:pic>
    </p:spTree>
    <p:extLst>
      <p:ext uri="{BB962C8B-B14F-4D97-AF65-F5344CB8AC3E}">
        <p14:creationId xmlns:p14="http://schemas.microsoft.com/office/powerpoint/2010/main" val="82610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Video Jeroen</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31423" y="2518613"/>
            <a:ext cx="8213565" cy="3400926"/>
          </a:xfrm>
        </p:spPr>
        <p:txBody>
          <a:bodyPr>
            <a:normAutofit/>
          </a:bodyPr>
          <a:lstStyle/>
          <a:p>
            <a:pPr algn="l"/>
            <a:r>
              <a:rPr lang="nl-NL">
                <a:latin typeface="Calibri Light" panose="020F0302020204030204" pitchFamily="34" charset="0"/>
                <a:cs typeface="Calibri Light" panose="020F0302020204030204" pitchFamily="34" charset="0"/>
                <a:hlinkClick r:id="rId3"/>
              </a:rPr>
              <a:t>https://www.youtube.com/watch?v=2GbYHQshq2w</a:t>
            </a:r>
            <a:endParaRPr lang="nl-NL">
              <a:latin typeface="Calibri Light" panose="020F0302020204030204" pitchFamily="34" charset="0"/>
              <a:cs typeface="Calibri Light" panose="020F0302020204030204" pitchFamily="34" charset="0"/>
            </a:endParaRPr>
          </a:p>
          <a:p>
            <a:pPr algn="l"/>
            <a:endParaRPr lang="nl-NL" dirty="0">
              <a:latin typeface="Calibri Light" panose="020F0302020204030204" pitchFamily="34" charset="0"/>
              <a:cs typeface="Calibri Light" panose="020F0302020204030204" pitchFamily="34" charset="0"/>
            </a:endParaRP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27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316E63E-6E0A-49D1-803C-C230D7C8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 y="-8021"/>
            <a:ext cx="1706880" cy="6858000"/>
          </a:xfrm>
          <a:prstGeom prst="rect">
            <a:avLst/>
          </a:prstGeom>
        </p:spPr>
      </p:pic>
      <p:sp>
        <p:nvSpPr>
          <p:cNvPr id="8" name="Titel 7">
            <a:extLst>
              <a:ext uri="{FF2B5EF4-FFF2-40B4-BE49-F238E27FC236}">
                <a16:creationId xmlns:a16="http://schemas.microsoft.com/office/drawing/2014/main" id="{AC0AEF65-FF29-4DE1-87C5-90F90C4C0DA3}"/>
              </a:ext>
            </a:extLst>
          </p:cNvPr>
          <p:cNvSpPr>
            <a:spLocks noGrp="1"/>
          </p:cNvSpPr>
          <p:nvPr>
            <p:ph type="ctrTitle"/>
          </p:nvPr>
        </p:nvSpPr>
        <p:spPr>
          <a:xfrm>
            <a:off x="2831423" y="1242681"/>
            <a:ext cx="8213565" cy="1195721"/>
          </a:xfrm>
        </p:spPr>
        <p:txBody>
          <a:bodyPr>
            <a:normAutofit/>
          </a:bodyPr>
          <a:lstStyle/>
          <a:p>
            <a:pPr algn="l"/>
            <a:r>
              <a:rPr lang="nl-NL" b="1" dirty="0">
                <a:latin typeface="Yu Gothic" panose="020B0400000000000000" pitchFamily="34" charset="-128"/>
                <a:ea typeface="Yu Gothic" panose="020B0400000000000000" pitchFamily="34" charset="-128"/>
              </a:rPr>
              <a:t>Signalen</a:t>
            </a:r>
          </a:p>
        </p:txBody>
      </p:sp>
      <p:sp>
        <p:nvSpPr>
          <p:cNvPr id="9" name="Ondertitel 8">
            <a:extLst>
              <a:ext uri="{FF2B5EF4-FFF2-40B4-BE49-F238E27FC236}">
                <a16:creationId xmlns:a16="http://schemas.microsoft.com/office/drawing/2014/main" id="{1A40CC82-B15E-4460-BB7C-BBF0EC099BDD}"/>
              </a:ext>
            </a:extLst>
          </p:cNvPr>
          <p:cNvSpPr>
            <a:spLocks noGrp="1"/>
          </p:cNvSpPr>
          <p:nvPr>
            <p:ph type="subTitle" idx="1"/>
          </p:nvPr>
        </p:nvSpPr>
        <p:spPr>
          <a:xfrm>
            <a:off x="2831423" y="2518613"/>
            <a:ext cx="8213565" cy="3400926"/>
          </a:xfrm>
        </p:spPr>
        <p:txBody>
          <a:bodyPr>
            <a:normAutofit/>
          </a:bodyPr>
          <a:lstStyle/>
          <a:p>
            <a:pPr marL="342900" indent="-342900" algn="l">
              <a:buFontTx/>
              <a:buChar char="-"/>
            </a:pPr>
            <a:endParaRPr lang="nl-NL" dirty="0">
              <a:latin typeface="Calibri Light" panose="020F0302020204030204" pitchFamily="34" charset="0"/>
              <a:cs typeface="Calibri Light" panose="020F0302020204030204" pitchFamily="34" charset="0"/>
            </a:endParaRPr>
          </a:p>
          <a:p>
            <a:pPr marL="342900" indent="-342900" algn="l">
              <a:buFontTx/>
              <a:buChar char="-"/>
            </a:pPr>
            <a:endParaRPr lang="nl-NL" dirty="0">
              <a:latin typeface="Calibri Light" panose="020F0302020204030204" pitchFamily="34" charset="0"/>
              <a:cs typeface="Calibri Light" panose="020F0302020204030204" pitchFamily="34" charset="0"/>
            </a:endParaRPr>
          </a:p>
          <a:p>
            <a:pPr marL="342900" indent="-342900" algn="l">
              <a:buFontTx/>
              <a:buChar char="-"/>
            </a:pPr>
            <a:r>
              <a:rPr lang="nl-NL" dirty="0">
                <a:latin typeface="Calibri Light" panose="020F0302020204030204" pitchFamily="34" charset="0"/>
                <a:cs typeface="Calibri Light" panose="020F0302020204030204" pitchFamily="34" charset="0"/>
              </a:rPr>
              <a:t>Zet in de wordcloud in Mentimeter (code:   )de vormen van kindermishandeling en de signalen die je gehoord hebt in het verhaal van Jeroen.</a:t>
            </a:r>
          </a:p>
        </p:txBody>
      </p:sp>
      <p:pic>
        <p:nvPicPr>
          <p:cNvPr id="5" name="Afbeelding 4">
            <a:extLst>
              <a:ext uri="{FF2B5EF4-FFF2-40B4-BE49-F238E27FC236}">
                <a16:creationId xmlns:a16="http://schemas.microsoft.com/office/drawing/2014/main" id="{02A0EBF1-1CAF-44E8-BBA0-017563EE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 y="-24063"/>
            <a:ext cx="1079500" cy="1060450"/>
          </a:xfrm>
          <a:prstGeom prst="rect">
            <a:avLst/>
          </a:prstGeom>
        </p:spPr>
      </p:pic>
      <p:cxnSp>
        <p:nvCxnSpPr>
          <p:cNvPr id="10" name="Rechte verbindingslijn 9">
            <a:extLst>
              <a:ext uri="{FF2B5EF4-FFF2-40B4-BE49-F238E27FC236}">
                <a16:creationId xmlns:a16="http://schemas.microsoft.com/office/drawing/2014/main" id="{443ABA80-A1F7-4007-8404-F318BB125157}"/>
              </a:ext>
            </a:extLst>
          </p:cNvPr>
          <p:cNvCxnSpPr/>
          <p:nvPr/>
        </p:nvCxnSpPr>
        <p:spPr>
          <a:xfrm>
            <a:off x="0" y="6817895"/>
            <a:ext cx="12192000" cy="0"/>
          </a:xfrm>
          <a:prstGeom prst="line">
            <a:avLst/>
          </a:prstGeom>
          <a:ln w="76200">
            <a:solidFill>
              <a:srgbClr val="0AACAF"/>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68814D64-2A09-BEA3-902A-6BBD643A46A4}"/>
              </a:ext>
            </a:extLst>
          </p:cNvPr>
          <p:cNvPicPr>
            <a:picLocks noChangeAspect="1"/>
          </p:cNvPicPr>
          <p:nvPr/>
        </p:nvPicPr>
        <p:blipFill>
          <a:blip r:embed="rId4"/>
          <a:stretch>
            <a:fillRect/>
          </a:stretch>
        </p:blipFill>
        <p:spPr>
          <a:xfrm>
            <a:off x="6241707" y="4291399"/>
            <a:ext cx="2377646" cy="2377646"/>
          </a:xfrm>
          <a:prstGeom prst="rect">
            <a:avLst/>
          </a:prstGeom>
        </p:spPr>
      </p:pic>
    </p:spTree>
    <p:extLst>
      <p:ext uri="{BB962C8B-B14F-4D97-AF65-F5344CB8AC3E}">
        <p14:creationId xmlns:p14="http://schemas.microsoft.com/office/powerpoint/2010/main" val="221703780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0AACAF"/>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600</Words>
  <Application>Microsoft Office PowerPoint</Application>
  <PresentationFormat>Breedbeeld</PresentationFormat>
  <Paragraphs>87</Paragraphs>
  <Slides>20</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20</vt:i4>
      </vt:variant>
    </vt:vector>
  </HeadingPairs>
  <TitlesOfParts>
    <vt:vector size="30" baseType="lpstr">
      <vt:lpstr>Yu Gothic</vt:lpstr>
      <vt:lpstr>Yu Gothic UI</vt:lpstr>
      <vt:lpstr>Yu Gothic UI Light</vt:lpstr>
      <vt:lpstr>Yu Gothic UI Semibold</vt:lpstr>
      <vt:lpstr>arial</vt:lpstr>
      <vt:lpstr>arial</vt:lpstr>
      <vt:lpstr>Calibri</vt:lpstr>
      <vt:lpstr>Calibri Light</vt:lpstr>
      <vt:lpstr>kohinoor</vt:lpstr>
      <vt:lpstr>Kantoorthema</vt:lpstr>
      <vt:lpstr>              Welkom!    Hoe ga je het gesprek aan met       ouders over je zorgen?  Geluid graag op ‘mute’ en liefst camera aan.  We maken gebruik van mentimeter. Ga via je telefoon alvast naar www.menti.com en gebruik de code: 22866636.  We nemen het webinar op. Tijdelijk terug te kijken ons 1Sociaal Domein  channel ‘Veiligheid in gezinnen’.  Vragen die we vanmiddag niet kunnen beantwoorden, komen terug op ons channel ‘Veiligheid in gezinnen’.    </vt:lpstr>
      <vt:lpstr>In gesprek met ouders over zorgen over veiligheid</vt:lpstr>
      <vt:lpstr>          Welkom!</vt:lpstr>
      <vt:lpstr>Voorstellen</vt:lpstr>
      <vt:lpstr>Programma</vt:lpstr>
      <vt:lpstr>Van intuïtie naar handelen: de basis</vt:lpstr>
      <vt:lpstr>Filmpje Jeroen</vt:lpstr>
      <vt:lpstr>Video Jeroen</vt:lpstr>
      <vt:lpstr>Signalen</vt:lpstr>
      <vt:lpstr>          Meldcode Huiselijk Geweld en Kindermishandeling</vt:lpstr>
      <vt:lpstr>De 5 stappen van de Meldcode</vt:lpstr>
      <vt:lpstr>Stap 3: In gesprek met ouders</vt:lpstr>
      <vt:lpstr>Dilemma’s</vt:lpstr>
      <vt:lpstr> Stappenplan </vt:lpstr>
      <vt:lpstr>Gesprekstechnieken</vt:lpstr>
      <vt:lpstr>Gesprekstechnieken in de praktijk</vt:lpstr>
      <vt:lpstr>Ezelsbruggetjes</vt:lpstr>
      <vt:lpstr>Gesprekshulpmiddel</vt:lpstr>
      <vt:lpstr>Vragen?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Lettertype niet aanpassen aub</dc:title>
  <dc:creator>Marieke van der Vlies</dc:creator>
  <cp:lastModifiedBy>Annemieke Wolff | Augeo</cp:lastModifiedBy>
  <cp:revision>44</cp:revision>
  <dcterms:created xsi:type="dcterms:W3CDTF">2020-02-06T16:30:39Z</dcterms:created>
  <dcterms:modified xsi:type="dcterms:W3CDTF">2022-05-16T11:35:32Z</dcterms:modified>
</cp:coreProperties>
</file>