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1"/>
  </p:notesMasterIdLst>
  <p:sldIdLst>
    <p:sldId id="258" r:id="rId6"/>
    <p:sldId id="382" r:id="rId7"/>
    <p:sldId id="378" r:id="rId8"/>
    <p:sldId id="317" r:id="rId9"/>
    <p:sldId id="320" r:id="rId10"/>
    <p:sldId id="385" r:id="rId11"/>
    <p:sldId id="388" r:id="rId12"/>
    <p:sldId id="387" r:id="rId13"/>
    <p:sldId id="402" r:id="rId14"/>
    <p:sldId id="318" r:id="rId15"/>
    <p:sldId id="261" r:id="rId16"/>
    <p:sldId id="399" r:id="rId17"/>
    <p:sldId id="400" r:id="rId18"/>
    <p:sldId id="401" r:id="rId19"/>
    <p:sldId id="40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6036" autoAdjust="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331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2C4B6-7829-4923-A8C7-80FF16A02CD5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E21BC-A350-4571-8D5C-8CEE0EF11A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43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21BC-A350-4571-8D5C-8CEE0EF11AD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88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21BC-A350-4571-8D5C-8CEE0EF11AD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21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47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012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30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20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2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45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83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8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6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26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33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59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20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04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74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90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5340-363A-452F-A072-B667A07848C0}" type="datetimeFigureOut">
              <a:rPr lang="nl-NL" smtClean="0"/>
              <a:t>6-10-2020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99CA9-EA07-4FAB-88CC-21962375D1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00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0"/>
            <a:ext cx="1215118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AD0BB-58F2-7841-A387-E3478D31A09C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6FA1D-FF64-244B-A5EE-03CAADBA840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2900F1-D8DB-4F8C-BFDB-F553523EA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r="3959"/>
          <a:stretch/>
        </p:blipFill>
        <p:spPr>
          <a:xfrm>
            <a:off x="-106473" y="-278780"/>
            <a:ext cx="12442472" cy="718138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81522" y="584201"/>
            <a:ext cx="7960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Thuis</a:t>
            </a: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96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moet</a:t>
            </a: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het</a:t>
            </a:r>
            <a:r>
              <a:rPr kumimoji="0" lang="nl-NL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veilig zijn</a:t>
            </a:r>
            <a:endParaRPr kumimoji="0" lang="en-US" sz="9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E5088-C445-48CC-90D0-5737236C9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4" y="5332670"/>
            <a:ext cx="3022405" cy="113340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58313BE-EAC6-424C-AFCB-DB563E843E54}"/>
              </a:ext>
            </a:extLst>
          </p:cNvPr>
          <p:cNvSpPr txBox="1"/>
          <p:nvPr/>
        </p:nvSpPr>
        <p:spPr>
          <a:xfrm>
            <a:off x="1006065" y="5985066"/>
            <a:ext cx="808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Augeo Foundation versterkt professionals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in de aanpak van kindermishandeling.</a:t>
            </a:r>
          </a:p>
        </p:txBody>
      </p:sp>
    </p:spTree>
    <p:extLst>
      <p:ext uri="{BB962C8B-B14F-4D97-AF65-F5344CB8AC3E}">
        <p14:creationId xmlns:p14="http://schemas.microsoft.com/office/powerpoint/2010/main" val="103994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C593D-1411-451B-9ED2-442599BD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BD713B-1DEB-411F-A674-F647F8811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CB4ABD-BAE8-4AE4-9A2A-3DD978407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E7ECB7-A66E-4418-B875-7CC8D7FA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5" y="681037"/>
            <a:ext cx="4261449" cy="38186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7D957E1-4339-4983-8695-A7CB4F51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497" y="4208392"/>
            <a:ext cx="2889754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4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F413FBB-6806-4B5A-B47B-26DB0151D1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r="231" b="8839"/>
          <a:stretch/>
        </p:blipFill>
        <p:spPr>
          <a:xfrm>
            <a:off x="0" y="-342593"/>
            <a:ext cx="12781979" cy="72786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85CD727-D662-4D1E-AE54-4CC2C2058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4" y="5332670"/>
            <a:ext cx="3022405" cy="113340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3B6AE40-E38F-45C0-8FF7-D7621A8A36B9}"/>
              </a:ext>
            </a:extLst>
          </p:cNvPr>
          <p:cNvSpPr txBox="1"/>
          <p:nvPr/>
        </p:nvSpPr>
        <p:spPr>
          <a:xfrm>
            <a:off x="400367" y="448360"/>
            <a:ext cx="70496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Kim </a:t>
            </a:r>
            <a:r>
              <a:rPr kumimoji="0" lang="en-US" sz="8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voelt</a:t>
            </a: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8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zich</a:t>
            </a: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8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veilig</a:t>
            </a: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8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bij</a:t>
            </a: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8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mij</a:t>
            </a:r>
            <a:endParaRPr kumimoji="0" lang="en-US" sz="8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2510847-FED5-43C4-A718-00EF815E7519}"/>
              </a:ext>
            </a:extLst>
          </p:cNvPr>
          <p:cNvSpPr txBox="1"/>
          <p:nvPr/>
        </p:nvSpPr>
        <p:spPr>
          <a:xfrm>
            <a:off x="469378" y="5576205"/>
            <a:ext cx="742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Handle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Care organiseert binnen 24 uur na huiselijk geweld, steun voor het kind op school.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601642F-C56A-49DC-862E-FA751C7BE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58" y="3399183"/>
            <a:ext cx="4071876" cy="20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52C972D-DB6E-418E-94D2-DFF65852D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EC35DE-EE8D-4BE8-ABF9-F98F874F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52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B43E190-D508-417B-B1F5-5055E99DE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602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7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5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40FE53-D1B6-4EFF-980C-6D5F686B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endParaRPr lang="nl-NL" sz="40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0449427-CF5B-466F-A1BA-45FFAF47C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8" r="2" b="2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4" name="Content Placeholder 12">
            <a:extLst>
              <a:ext uri="{FF2B5EF4-FFF2-40B4-BE49-F238E27FC236}">
                <a16:creationId xmlns:a16="http://schemas.microsoft.com/office/drawing/2014/main" id="{9CB2F189-4949-406E-8BA2-E83257489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1AC1C8A-B6FB-49E1-ADA7-79C97B5C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7" r="6657" b="-2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2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2900F1-D8DB-4F8C-BFDB-F553523EA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r="3959"/>
          <a:stretch/>
        </p:blipFill>
        <p:spPr>
          <a:xfrm>
            <a:off x="-106473" y="-278780"/>
            <a:ext cx="12442472" cy="718138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81522" y="584201"/>
            <a:ext cx="79607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Thuis</a:t>
            </a: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96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moet</a:t>
            </a:r>
            <a:r>
              <a:rPr kumimoji="0" lang="en-US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het</a:t>
            </a:r>
            <a:r>
              <a:rPr kumimoji="0" lang="nl-NL" sz="9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veilig zijn</a:t>
            </a:r>
            <a:endParaRPr kumimoji="0" lang="en-US" sz="9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 UI Semibold" panose="020B0700000000000000" pitchFamily="34" charset="-128"/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E5088-C445-48CC-90D0-5737236C9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4" y="5332670"/>
            <a:ext cx="3022405" cy="113340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58313BE-EAC6-424C-AFCB-DB563E843E54}"/>
              </a:ext>
            </a:extLst>
          </p:cNvPr>
          <p:cNvSpPr txBox="1"/>
          <p:nvPr/>
        </p:nvSpPr>
        <p:spPr>
          <a:xfrm>
            <a:off x="1006065" y="5985066"/>
            <a:ext cx="808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Augeo Foundation versterkt professionals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in de aanpak van kindermishandeling.</a:t>
            </a:r>
          </a:p>
        </p:txBody>
      </p:sp>
    </p:spTree>
    <p:extLst>
      <p:ext uri="{BB962C8B-B14F-4D97-AF65-F5344CB8AC3E}">
        <p14:creationId xmlns:p14="http://schemas.microsoft.com/office/powerpoint/2010/main" val="2146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3E29E2A-F4F2-40F7-9421-7001076F6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EC2E76-074D-4A5C-B8FE-93BE54FBD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0" r="1197"/>
          <a:stretch/>
        </p:blipFill>
        <p:spPr>
          <a:xfrm>
            <a:off x="601301" y="2261234"/>
            <a:ext cx="7316124" cy="330363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FB90794-98E6-4692-BFC0-DAA39EBB37C5}"/>
              </a:ext>
            </a:extLst>
          </p:cNvPr>
          <p:cNvSpPr txBox="1"/>
          <p:nvPr/>
        </p:nvSpPr>
        <p:spPr>
          <a:xfrm>
            <a:off x="212786" y="438125"/>
            <a:ext cx="940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2019 : Een verplichte meldcode met professionele meldnormen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36B819-F076-4D97-A945-F7A796701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47" y="765250"/>
            <a:ext cx="626113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2900F1-D8DB-4F8C-BFDB-F553523EA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r="3959"/>
          <a:stretch/>
        </p:blipFill>
        <p:spPr>
          <a:xfrm>
            <a:off x="-106473" y="-161692"/>
            <a:ext cx="12442472" cy="71813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E5088-C445-48CC-90D0-5737236C9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4" y="5332670"/>
            <a:ext cx="3022405" cy="113340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58313BE-EAC6-424C-AFCB-DB563E843E54}"/>
              </a:ext>
            </a:extLst>
          </p:cNvPr>
          <p:cNvSpPr txBox="1"/>
          <p:nvPr/>
        </p:nvSpPr>
        <p:spPr>
          <a:xfrm>
            <a:off x="1002863" y="5063555"/>
            <a:ext cx="808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hinoorW00-Demi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EA6892C-A26D-443E-96DB-8BC2AD9AC24E}"/>
              </a:ext>
            </a:extLst>
          </p:cNvPr>
          <p:cNvSpPr txBox="1"/>
          <p:nvPr/>
        </p:nvSpPr>
        <p:spPr>
          <a:xfrm>
            <a:off x="521884" y="104134"/>
            <a:ext cx="58142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sz="2800" b="1" dirty="0"/>
              <a:t>Evaluatie Wet Meldcode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4E185D4-119A-4C9C-A01D-F6A84E852F80}"/>
              </a:ext>
            </a:extLst>
          </p:cNvPr>
          <p:cNvSpPr txBox="1"/>
          <p:nvPr/>
        </p:nvSpPr>
        <p:spPr>
          <a:xfrm>
            <a:off x="521883" y="1425112"/>
            <a:ext cx="5814203" cy="474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Veel professionals blijken de verplichte meldcode nog onvoldoende te gebruiken.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egenen die het instrument wel gebruiken, ervaren de meerwaarde van de meldcode 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herkennen van signalen die niet zo zichtbaar zijn, bijvoorbeeld verwaarlozing, vinden veel professionals lastig.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rofessionals  vinden het lastig vinden om te praten met de betrokkenen,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Kinderrechten nog </a:t>
            </a:r>
            <a:r>
              <a:rPr lang="nl-NL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omvoldoende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geborgd in meldcodes en werkwijzen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onderzoekers concluderen dat er meer en vooral doelgroepgerichte voorlichting nodig is. Ook het borgen van de meldcode binnen de organisatie voor de lange termijn, heeft meer aandacht nodig. </a:t>
            </a:r>
          </a:p>
        </p:txBody>
      </p:sp>
    </p:spTree>
    <p:extLst>
      <p:ext uri="{BB962C8B-B14F-4D97-AF65-F5344CB8AC3E}">
        <p14:creationId xmlns:p14="http://schemas.microsoft.com/office/powerpoint/2010/main" val="94238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3E29E2A-F4F2-40F7-9421-7001076F6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B876D23-5ED8-425D-9F4F-627F7787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3" y="2953459"/>
            <a:ext cx="6843251" cy="35943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E526038-A01E-44B7-80DD-45EC2E5BF4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58"/>
          <a:stretch/>
        </p:blipFill>
        <p:spPr>
          <a:xfrm>
            <a:off x="738903" y="310155"/>
            <a:ext cx="6843250" cy="23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3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BE213-E2E5-4887-8FC5-9E2CC5BF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meldnormen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6B0B8-D3F8-4B51-BDEC-B397DADEE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518B50-4158-4064-A0D3-3015563C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063843-BFDB-4D5E-9BBB-0DFB5FF5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2" y="1254805"/>
            <a:ext cx="5122401" cy="45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9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8759F0-DD51-4448-B186-8F83416A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9914" r="16011" b="22220"/>
          <a:stretch/>
        </p:blipFill>
        <p:spPr>
          <a:xfrm>
            <a:off x="-158262" y="-228600"/>
            <a:ext cx="12766431" cy="729761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F8199F-78C6-473D-BA83-0BB09512A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94" y="5332670"/>
            <a:ext cx="3022405" cy="113340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C193196-41F2-4D11-87DA-F83DEBB8BF40}"/>
              </a:ext>
            </a:extLst>
          </p:cNvPr>
          <p:cNvSpPr txBox="1"/>
          <p:nvPr/>
        </p:nvSpPr>
        <p:spPr>
          <a:xfrm>
            <a:off x="733922" y="1567188"/>
            <a:ext cx="9647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Onze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gemeente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pakt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kindermishandeling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7185B4D-B8F2-45B3-B67A-D646372EA747}"/>
              </a:ext>
            </a:extLst>
          </p:cNvPr>
          <p:cNvSpPr txBox="1"/>
          <p:nvPr/>
        </p:nvSpPr>
        <p:spPr>
          <a:xfrm>
            <a:off x="733922" y="5580670"/>
            <a:ext cx="808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Augeo Foundation versterkt professionals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in de aanpak van kindermishandeling.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3BBF6A5-DE44-49A9-BABD-02C86F0595DB}"/>
              </a:ext>
            </a:extLst>
          </p:cNvPr>
          <p:cNvSpPr/>
          <p:nvPr/>
        </p:nvSpPr>
        <p:spPr>
          <a:xfrm>
            <a:off x="733922" y="3015829"/>
            <a:ext cx="4621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steeds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beter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  <a:r>
              <a:rPr kumimoji="0" lang="en-US" sz="4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aan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045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39422CA-E66B-498C-B829-7D0333AB4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32253" r="14006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D9F393A-1E9D-45C8-B3E1-491C761D349C}"/>
              </a:ext>
            </a:extLst>
          </p:cNvPr>
          <p:cNvSpPr txBox="1"/>
          <p:nvPr/>
        </p:nvSpPr>
        <p:spPr>
          <a:xfrm>
            <a:off x="5800211" y="1537099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RESULTATEN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groep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met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minste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lichtste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problemen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betreft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24% van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bij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Veilig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Thuis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gemelde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gezinnen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Zij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rapporteren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geweld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waarvan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60%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ernstig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geweld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 </a:t>
            </a:r>
            <a:r>
              <a:rPr kumimoji="0" lang="en-US" sz="2000" b="0" i="1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 minder dan 5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risicofactoren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en/of ‘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problematische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’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geestelijke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gezondheidsproblemen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zoals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traumaproblemen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hechtingsproblemen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en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emotionele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onveiligheid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4D598C4-5AA3-400C-91FF-518FDD68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191" y="5572604"/>
            <a:ext cx="302387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67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rijden, man, geel, jong&#10;&#10;Automatisch gegenereerde beschrijving">
            <a:extLst>
              <a:ext uri="{FF2B5EF4-FFF2-40B4-BE49-F238E27FC236}">
                <a16:creationId xmlns:a16="http://schemas.microsoft.com/office/drawing/2014/main" id="{055AEFD2-2C90-4282-AAAC-528CF2471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46256" r="2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D0D029D-AC62-4011-B60A-E16333FE20E2}"/>
              </a:ext>
            </a:extLst>
          </p:cNvPr>
          <p:cNvSpPr txBox="1"/>
          <p:nvPr/>
        </p:nvSpPr>
        <p:spPr>
          <a:xfrm>
            <a:off x="5614876" y="457200"/>
            <a:ext cx="5453276" cy="5603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RESULTATEN</a:t>
            </a:r>
            <a:endParaRPr lang="en-US" sz="1600" dirty="0">
              <a:solidFill>
                <a:srgbClr val="000000"/>
              </a:solidFill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ffectLst/>
              </a:rPr>
              <a:t>Problematiek</a:t>
            </a:r>
            <a:r>
              <a:rPr lang="en-US" sz="1600" dirty="0">
                <a:solidFill>
                  <a:srgbClr val="000000"/>
                </a:solidFill>
                <a:effectLst/>
              </a:rPr>
              <a:t> in de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gezinnen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die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gemeld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worden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bij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Veilig</a:t>
            </a:r>
            <a:r>
              <a:rPr lang="en-US" sz="1600" dirty="0">
                <a:solidFill>
                  <a:srgbClr val="000000"/>
                </a:solidFill>
                <a:effectLst/>
              </a:rPr>
              <a:t> Thuis is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veel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ernstiger</a:t>
            </a:r>
            <a:r>
              <a:rPr lang="en-US" sz="1600" dirty="0">
                <a:solidFill>
                  <a:srgbClr val="000000"/>
                </a:solidFill>
                <a:effectLst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gedacht</a:t>
            </a:r>
            <a:r>
              <a:rPr lang="en-US" sz="1600" dirty="0">
                <a:solidFill>
                  <a:srgbClr val="000000"/>
                </a:solidFill>
                <a:effectLst/>
              </a:rPr>
              <a:t>: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Bij</a:t>
            </a:r>
            <a:r>
              <a:rPr lang="en-US" sz="1600" dirty="0">
                <a:solidFill>
                  <a:srgbClr val="000000"/>
                </a:solidFill>
                <a:effectLst/>
              </a:rPr>
              <a:t> 79% van de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gezinnen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is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sprake</a:t>
            </a:r>
            <a:r>
              <a:rPr lang="en-US" sz="1600" dirty="0">
                <a:solidFill>
                  <a:srgbClr val="000000"/>
                </a:solidFill>
                <a:effectLst/>
              </a:rPr>
              <a:t> van </a:t>
            </a:r>
            <a:r>
              <a:rPr lang="en-US" sz="1600" i="1" dirty="0" err="1">
                <a:solidFill>
                  <a:srgbClr val="000000"/>
                </a:solidFill>
                <a:effectLst/>
              </a:rPr>
              <a:t>ernstig</a:t>
            </a:r>
            <a:r>
              <a:rPr lang="en-US" sz="1600" i="1" dirty="0">
                <a:solidFill>
                  <a:srgbClr val="000000"/>
                </a:solidFill>
                <a:effectLst/>
              </a:rPr>
              <a:t> of </a:t>
            </a:r>
            <a:r>
              <a:rPr lang="en-US" sz="1600" i="1" dirty="0" err="1">
                <a:solidFill>
                  <a:srgbClr val="000000"/>
                </a:solidFill>
                <a:effectLst/>
              </a:rPr>
              <a:t>veel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geweld</a:t>
            </a:r>
            <a:r>
              <a:rPr lang="en-US" sz="1600" dirty="0">
                <a:solidFill>
                  <a:srgbClr val="000000"/>
                </a:solidFill>
                <a:effectLst/>
              </a:rPr>
              <a:t> in het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gezin</a:t>
            </a:r>
            <a:r>
              <a:rPr lang="en-US" sz="1600" dirty="0">
                <a:solidFill>
                  <a:srgbClr val="000000"/>
                </a:solidFill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In 70% van de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gezinnen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zijn</a:t>
            </a:r>
            <a:r>
              <a:rPr lang="en-US" sz="1600" dirty="0">
                <a:solidFill>
                  <a:srgbClr val="000000"/>
                </a:solidFill>
                <a:effectLst/>
              </a:rPr>
              <a:t> er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ernstige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geestelijke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gezondheidsproblemen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als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traumaproblemen</a:t>
            </a:r>
            <a:r>
              <a:rPr lang="en-US" sz="1600" dirty="0">
                <a:solidFill>
                  <a:srgbClr val="000000"/>
                </a:solidFill>
                <a:effectLst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hechtingsproblemen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emotionele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onveiligheid</a:t>
            </a:r>
            <a:r>
              <a:rPr lang="en-US" sz="1600" dirty="0">
                <a:solidFill>
                  <a:srgbClr val="000000"/>
                </a:solidFill>
                <a:effectLst/>
              </a:rPr>
              <a:t>.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ffectLst/>
              </a:rPr>
              <a:t>Bij</a:t>
            </a:r>
            <a:r>
              <a:rPr lang="en-US" sz="1600" dirty="0">
                <a:solidFill>
                  <a:srgbClr val="000000"/>
                </a:solidFill>
                <a:effectLst/>
              </a:rPr>
              <a:t> 38% van de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gezinnen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speelt</a:t>
            </a:r>
            <a:r>
              <a:rPr lang="en-US" sz="1600" dirty="0">
                <a:solidFill>
                  <a:srgbClr val="000000"/>
                </a:solidFill>
                <a:effectLst/>
              </a:rPr>
              <a:t> (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vaak</a:t>
            </a:r>
            <a:r>
              <a:rPr lang="en-US" sz="1600" dirty="0">
                <a:solidFill>
                  <a:srgbClr val="000000"/>
                </a:solidFill>
                <a:effectLst/>
              </a:rPr>
              <a:t> in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combinatie</a:t>
            </a:r>
            <a:r>
              <a:rPr lang="en-US" sz="1600" dirty="0">
                <a:solidFill>
                  <a:srgbClr val="000000"/>
                </a:solidFill>
                <a:effectLst/>
              </a:rPr>
              <a:t> met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deze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geestelijke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gezondheidsproblemen</a:t>
            </a:r>
            <a:r>
              <a:rPr lang="en-US" sz="1600" dirty="0">
                <a:solidFill>
                  <a:srgbClr val="000000"/>
                </a:solidFill>
                <a:effectLst/>
              </a:rPr>
              <a:t>)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cumulatie</a:t>
            </a:r>
            <a:r>
              <a:rPr lang="en-US" sz="1600" dirty="0">
                <a:solidFill>
                  <a:srgbClr val="000000"/>
                </a:solidFill>
                <a:effectLst/>
              </a:rPr>
              <a:t> van </a:t>
            </a:r>
            <a:r>
              <a:rPr lang="en-US" sz="1600" i="1" dirty="0" err="1">
                <a:solidFill>
                  <a:srgbClr val="000000"/>
                </a:solidFill>
                <a:effectLst/>
              </a:rPr>
              <a:t>meer</a:t>
            </a:r>
            <a:r>
              <a:rPr lang="en-US" sz="1600" i="1" dirty="0">
                <a:solidFill>
                  <a:srgbClr val="000000"/>
                </a:solidFill>
                <a:effectLst/>
              </a:rPr>
              <a:t> dan 5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risicofactoren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waaronder</a:t>
            </a:r>
            <a:r>
              <a:rPr lang="en-US" sz="1600" dirty="0">
                <a:solidFill>
                  <a:srgbClr val="000000"/>
                </a:solidFill>
                <a:effectLst/>
              </a:rPr>
              <a:t> met name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armoede</a:t>
            </a:r>
            <a:r>
              <a:rPr lang="en-US" sz="1600" dirty="0">
                <a:solidFill>
                  <a:srgbClr val="000000"/>
                </a:solidFill>
                <a:effectLst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werkeloosheid</a:t>
            </a:r>
            <a:r>
              <a:rPr lang="en-US" sz="1600" dirty="0">
                <a:solidFill>
                  <a:srgbClr val="000000"/>
                </a:solidFill>
                <a:effectLst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alcoholmisbruik</a:t>
            </a:r>
            <a:r>
              <a:rPr lang="en-US" sz="1600" dirty="0">
                <a:solidFill>
                  <a:srgbClr val="000000"/>
                </a:solidFill>
                <a:effectLst/>
              </a:rPr>
              <a:t> en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problematische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jeugd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zeer</a:t>
            </a:r>
            <a:r>
              <a:rPr lang="en-US" sz="1600" dirty="0">
                <a:solidFill>
                  <a:srgbClr val="000000"/>
                </a:solidFill>
                <a:effectLst/>
              </a:rPr>
              <a:t> veer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voorkomen</a:t>
            </a:r>
            <a:endParaRPr lang="en-US" sz="1600" dirty="0">
              <a:solidFill>
                <a:srgbClr val="000000"/>
              </a:solidFill>
              <a:effectLst/>
            </a:endParaRP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ffectLst/>
              </a:rPr>
              <a:t>Bij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dergelijke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complexe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problematiek</a:t>
            </a:r>
            <a:r>
              <a:rPr lang="en-US" sz="1600" dirty="0">
                <a:solidFill>
                  <a:srgbClr val="000000"/>
                </a:solidFill>
                <a:effectLst/>
              </a:rPr>
              <a:t> is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enkelvoudige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diagnostiek</a:t>
            </a:r>
            <a:r>
              <a:rPr lang="en-US" sz="1600" dirty="0">
                <a:solidFill>
                  <a:srgbClr val="000000"/>
                </a:solidFill>
                <a:effectLst/>
              </a:rPr>
              <a:t> of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hulpverlening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onvoldoende</a:t>
            </a:r>
            <a:r>
              <a:rPr lang="en-US" sz="1600" dirty="0">
                <a:solidFill>
                  <a:srgbClr val="000000"/>
                </a:solidFill>
                <a:effectLst/>
              </a:rPr>
              <a:t>. Goede screening,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multi-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disciplinaire</a:t>
            </a:r>
            <a:r>
              <a:rPr lang="en-US" sz="1600" dirty="0">
                <a:solidFill>
                  <a:srgbClr val="000000"/>
                </a:solidFill>
                <a:effectLst/>
              </a:rPr>
              <a:t> assessment en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hoge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kwaliteit</a:t>
            </a:r>
            <a:r>
              <a:rPr lang="en-US" sz="1600" dirty="0">
                <a:solidFill>
                  <a:srgbClr val="000000"/>
                </a:solidFill>
                <a:effectLst/>
              </a:rPr>
              <a:t> “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aan</a:t>
            </a:r>
            <a:r>
              <a:rPr lang="en-US" sz="1600" dirty="0">
                <a:solidFill>
                  <a:srgbClr val="000000"/>
                </a:solidFill>
                <a:effectLst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voordeur</a:t>
            </a:r>
            <a:r>
              <a:rPr lang="en-US" sz="1600" dirty="0">
                <a:solidFill>
                  <a:srgbClr val="000000"/>
                </a:solidFill>
                <a:effectLst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zijn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noodzakelijk</a:t>
            </a:r>
            <a:r>
              <a:rPr lang="en-US" sz="1600" dirty="0">
                <a:solidFill>
                  <a:srgbClr val="000000"/>
                </a:solidFill>
                <a:effectLst/>
              </a:rPr>
              <a:t> om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te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komen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tot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een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goede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gedifferentieerde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toeleiding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naar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hulp</a:t>
            </a:r>
            <a:r>
              <a:rPr lang="en-US" sz="1600" dirty="0">
                <a:solidFill>
                  <a:srgbClr val="000000"/>
                </a:solidFill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F0E17F-CB64-4803-A603-F5B18B9C6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131" y="5572604"/>
            <a:ext cx="302387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56DA0-CD80-419E-94A5-947CF722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FF92E84-4AD3-4BB4-8389-8A281420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06" y="1918253"/>
            <a:ext cx="10947794" cy="40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359"/>
      </p:ext>
    </p:extLst>
  </p:cSld>
  <p:clrMapOvr>
    <a:masterClrMapping/>
  </p:clrMapOvr>
</p:sld>
</file>

<file path=ppt/theme/theme1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E728E69E972740A4B3BD18E8D8C446" ma:contentTypeVersion="5" ma:contentTypeDescription="Create a new document." ma:contentTypeScope="" ma:versionID="b2da9541045a06f7bd78c327cdde357b">
  <xsd:schema xmlns:xsd="http://www.w3.org/2001/XMLSchema" xmlns:xs="http://www.w3.org/2001/XMLSchema" xmlns:p="http://schemas.microsoft.com/office/2006/metadata/properties" xmlns:ns3="b5288644-5302-4f5d-b673-d1a13a56a9cc" xmlns:ns4="9f3b250d-388e-456d-999a-cd1ae17c0e8b" targetNamespace="http://schemas.microsoft.com/office/2006/metadata/properties" ma:root="true" ma:fieldsID="3680cb64ddf90d404efaf1428e667614" ns3:_="" ns4:_="">
    <xsd:import namespace="b5288644-5302-4f5d-b673-d1a13a56a9cc"/>
    <xsd:import namespace="9f3b250d-388e-456d-999a-cd1ae17c0e8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88644-5302-4f5d-b673-d1a13a56a9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3b250d-388e-456d-999a-cd1ae17c0e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9D1970-240E-4547-93CD-A8A51AACF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288644-5302-4f5d-b673-d1a13a56a9cc"/>
    <ds:schemaRef ds:uri="9f3b250d-388e-456d-999a-cd1ae17c0e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FB90A0-0BF4-4476-8FFB-C049665EAB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666774-16B0-47BF-9273-2186D5C8A66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364</Words>
  <Application>Microsoft Office PowerPoint</Application>
  <PresentationFormat>Breedbeeld</PresentationFormat>
  <Paragraphs>38</Paragraphs>
  <Slides>15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Yu Gothic UI Semibold</vt:lpstr>
      <vt:lpstr>Arial</vt:lpstr>
      <vt:lpstr>Calibri</vt:lpstr>
      <vt:lpstr>Calibri Light</vt:lpstr>
      <vt:lpstr>KohinoorW00-Demi</vt:lpstr>
      <vt:lpstr>Times New Roman</vt:lpstr>
      <vt:lpstr>2_Kantoorthema</vt:lpstr>
      <vt:lpstr>13_Custom Design</vt:lpstr>
      <vt:lpstr>PowerPoint-presentatie</vt:lpstr>
      <vt:lpstr>PowerPoint-presentatie</vt:lpstr>
      <vt:lpstr>PowerPoint-presentatie</vt:lpstr>
      <vt:lpstr>PowerPoint-presentatie</vt:lpstr>
      <vt:lpstr>meldnormen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Mariëlle Dekker | Augeo</dc:creator>
  <cp:lastModifiedBy>Annemarie van Delft</cp:lastModifiedBy>
  <cp:revision>4</cp:revision>
  <dcterms:created xsi:type="dcterms:W3CDTF">2020-10-06T10:50:09Z</dcterms:created>
  <dcterms:modified xsi:type="dcterms:W3CDTF">2020-10-06T16:15:51Z</dcterms:modified>
</cp:coreProperties>
</file>